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11" r:id="rId3"/>
    <p:sldId id="257" r:id="rId4"/>
    <p:sldId id="259" r:id="rId5"/>
    <p:sldId id="260" r:id="rId6"/>
    <p:sldId id="261" r:id="rId7"/>
    <p:sldId id="263" r:id="rId8"/>
    <p:sldId id="289" r:id="rId9"/>
    <p:sldId id="271" r:id="rId10"/>
    <p:sldId id="269" r:id="rId11"/>
    <p:sldId id="284" r:id="rId12"/>
    <p:sldId id="282" r:id="rId13"/>
    <p:sldId id="274" r:id="rId14"/>
    <p:sldId id="298" r:id="rId15"/>
    <p:sldId id="310" r:id="rId16"/>
    <p:sldId id="308" r:id="rId17"/>
    <p:sldId id="309" r:id="rId18"/>
    <p:sldId id="290" r:id="rId19"/>
    <p:sldId id="287" r:id="rId20"/>
    <p:sldId id="270" r:id="rId21"/>
    <p:sldId id="273" r:id="rId22"/>
    <p:sldId id="277" r:id="rId23"/>
    <p:sldId id="303" r:id="rId24"/>
    <p:sldId id="280" r:id="rId25"/>
    <p:sldId id="294" r:id="rId26"/>
    <p:sldId id="295" r:id="rId27"/>
    <p:sldId id="313" r:id="rId28"/>
    <p:sldId id="296" r:id="rId29"/>
    <p:sldId id="300" r:id="rId30"/>
    <p:sldId id="301" r:id="rId31"/>
    <p:sldId id="302" r:id="rId32"/>
    <p:sldId id="288" r:id="rId33"/>
    <p:sldId id="279" r:id="rId34"/>
    <p:sldId id="264" r:id="rId35"/>
    <p:sldId id="265" r:id="rId36"/>
    <p:sldId id="266" r:id="rId37"/>
    <p:sldId id="267" r:id="rId38"/>
    <p:sldId id="312" r:id="rId39"/>
    <p:sldId id="307" r:id="rId40"/>
    <p:sldId id="314" r:id="rId41"/>
    <p:sldId id="317" r:id="rId42"/>
    <p:sldId id="315" r:id="rId43"/>
    <p:sldId id="31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DC962-8850-1849-880B-1DA579DF5987}" v="455" dt="2023-12-07T12:24:26"/>
    <p1510:client id="{9781434B-47E2-5A79-FC68-A5FD954F2306}" v="11" dt="2023-12-07T06:30:08.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p:cViewPr varScale="1">
        <p:scale>
          <a:sx n="144" d="100"/>
          <a:sy n="144"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Prospero</c:v>
                </c:pt>
              </c:strCache>
            </c:strRef>
          </c:tx>
          <c:spPr>
            <a:solidFill>
              <a:schemeClr val="accent1"/>
            </a:solidFill>
            <a:ln>
              <a:noFill/>
            </a:ln>
            <a:effectLst/>
          </c:spPr>
          <c:invertIfNegative val="0"/>
          <c:cat>
            <c:strRef>
              <c:f>Sheet1!$A$2:$A$6</c:f>
              <c:strCache>
                <c:ptCount val="5"/>
                <c:pt idx="0">
                  <c:v>Happy</c:v>
                </c:pt>
                <c:pt idx="1">
                  <c:v>Sad</c:v>
                </c:pt>
                <c:pt idx="2">
                  <c:v>Angry</c:v>
                </c:pt>
                <c:pt idx="3">
                  <c:v>Surprise</c:v>
                </c:pt>
                <c:pt idx="4">
                  <c:v>Fear</c:v>
                </c:pt>
              </c:strCache>
            </c:strRef>
          </c:cat>
          <c:val>
            <c:numRef>
              <c:f>Sheet1!$B$2:$B$6</c:f>
              <c:numCache>
                <c:formatCode>General</c:formatCode>
                <c:ptCount val="5"/>
                <c:pt idx="0">
                  <c:v>2.79</c:v>
                </c:pt>
                <c:pt idx="1">
                  <c:v>6</c:v>
                </c:pt>
                <c:pt idx="2">
                  <c:v>2.39</c:v>
                </c:pt>
                <c:pt idx="3">
                  <c:v>6.35</c:v>
                </c:pt>
                <c:pt idx="4">
                  <c:v>9.4700000000000006</c:v>
                </c:pt>
              </c:numCache>
            </c:numRef>
          </c:val>
          <c:extLst>
            <c:ext xmlns:c16="http://schemas.microsoft.com/office/drawing/2014/chart" uri="{C3380CC4-5D6E-409C-BE32-E72D297353CC}">
              <c16:uniqueId val="{00000000-2A45-E840-8A90-12B643630D41}"/>
            </c:ext>
          </c:extLst>
        </c:ser>
        <c:ser>
          <c:idx val="1"/>
          <c:order val="1"/>
          <c:tx>
            <c:strRef>
              <c:f>Sheet1!$C$1</c:f>
              <c:strCache>
                <c:ptCount val="1"/>
                <c:pt idx="0">
                  <c:v>Ariel</c:v>
                </c:pt>
              </c:strCache>
            </c:strRef>
          </c:tx>
          <c:spPr>
            <a:solidFill>
              <a:schemeClr val="accent2"/>
            </a:solidFill>
            <a:ln>
              <a:noFill/>
            </a:ln>
            <a:effectLst/>
          </c:spPr>
          <c:invertIfNegative val="0"/>
          <c:cat>
            <c:strRef>
              <c:f>Sheet1!$A$2:$A$6</c:f>
              <c:strCache>
                <c:ptCount val="5"/>
                <c:pt idx="0">
                  <c:v>Happy</c:v>
                </c:pt>
                <c:pt idx="1">
                  <c:v>Sad</c:v>
                </c:pt>
                <c:pt idx="2">
                  <c:v>Angry</c:v>
                </c:pt>
                <c:pt idx="3">
                  <c:v>Surprise</c:v>
                </c:pt>
                <c:pt idx="4">
                  <c:v>Fear</c:v>
                </c:pt>
              </c:strCache>
            </c:strRef>
          </c:cat>
          <c:val>
            <c:numRef>
              <c:f>Sheet1!$C$2:$C$6</c:f>
              <c:numCache>
                <c:formatCode>General</c:formatCode>
                <c:ptCount val="5"/>
                <c:pt idx="0">
                  <c:v>8.3699999999999992</c:v>
                </c:pt>
                <c:pt idx="1">
                  <c:v>7.49</c:v>
                </c:pt>
                <c:pt idx="2">
                  <c:v>0</c:v>
                </c:pt>
                <c:pt idx="3">
                  <c:v>5.52</c:v>
                </c:pt>
                <c:pt idx="4">
                  <c:v>11.6</c:v>
                </c:pt>
              </c:numCache>
            </c:numRef>
          </c:val>
          <c:extLst>
            <c:ext xmlns:c16="http://schemas.microsoft.com/office/drawing/2014/chart" uri="{C3380CC4-5D6E-409C-BE32-E72D297353CC}">
              <c16:uniqueId val="{00000001-2A45-E840-8A90-12B643630D41}"/>
            </c:ext>
          </c:extLst>
        </c:ser>
        <c:ser>
          <c:idx val="2"/>
          <c:order val="2"/>
          <c:tx>
            <c:strRef>
              <c:f>Sheet1!$D$1</c:f>
              <c:strCache>
                <c:ptCount val="1"/>
                <c:pt idx="0">
                  <c:v>Miranda</c:v>
                </c:pt>
              </c:strCache>
            </c:strRef>
          </c:tx>
          <c:spPr>
            <a:solidFill>
              <a:schemeClr val="accent3"/>
            </a:solidFill>
            <a:ln>
              <a:noFill/>
            </a:ln>
            <a:effectLst/>
          </c:spPr>
          <c:invertIfNegative val="0"/>
          <c:cat>
            <c:strRef>
              <c:f>Sheet1!$A$2:$A$6</c:f>
              <c:strCache>
                <c:ptCount val="5"/>
                <c:pt idx="0">
                  <c:v>Happy</c:v>
                </c:pt>
                <c:pt idx="1">
                  <c:v>Sad</c:v>
                </c:pt>
                <c:pt idx="2">
                  <c:v>Angry</c:v>
                </c:pt>
                <c:pt idx="3">
                  <c:v>Surprise</c:v>
                </c:pt>
                <c:pt idx="4">
                  <c:v>Fear</c:v>
                </c:pt>
              </c:strCache>
            </c:strRef>
          </c:cat>
          <c:val>
            <c:numRef>
              <c:f>Sheet1!$D$2:$D$6</c:f>
              <c:numCache>
                <c:formatCode>General</c:formatCode>
                <c:ptCount val="5"/>
                <c:pt idx="0">
                  <c:v>0.2</c:v>
                </c:pt>
                <c:pt idx="1">
                  <c:v>1.47</c:v>
                </c:pt>
                <c:pt idx="2">
                  <c:v>2.5299999999999998</c:v>
                </c:pt>
                <c:pt idx="3">
                  <c:v>1.03</c:v>
                </c:pt>
                <c:pt idx="4">
                  <c:v>1.77</c:v>
                </c:pt>
              </c:numCache>
            </c:numRef>
          </c:val>
          <c:extLst>
            <c:ext xmlns:c16="http://schemas.microsoft.com/office/drawing/2014/chart" uri="{C3380CC4-5D6E-409C-BE32-E72D297353CC}">
              <c16:uniqueId val="{00000002-2A45-E840-8A90-12B643630D41}"/>
            </c:ext>
          </c:extLst>
        </c:ser>
        <c:ser>
          <c:idx val="3"/>
          <c:order val="3"/>
          <c:tx>
            <c:strRef>
              <c:f>Sheet1!$E$1</c:f>
              <c:strCache>
                <c:ptCount val="1"/>
                <c:pt idx="0">
                  <c:v>Caliban</c:v>
                </c:pt>
              </c:strCache>
            </c:strRef>
          </c:tx>
          <c:spPr>
            <a:solidFill>
              <a:schemeClr val="accent4"/>
            </a:solidFill>
            <a:ln>
              <a:noFill/>
            </a:ln>
            <a:effectLst/>
          </c:spPr>
          <c:invertIfNegative val="0"/>
          <c:cat>
            <c:strRef>
              <c:f>Sheet1!$A$2:$A$6</c:f>
              <c:strCache>
                <c:ptCount val="5"/>
                <c:pt idx="0">
                  <c:v>Happy</c:v>
                </c:pt>
                <c:pt idx="1">
                  <c:v>Sad</c:v>
                </c:pt>
                <c:pt idx="2">
                  <c:v>Angry</c:v>
                </c:pt>
                <c:pt idx="3">
                  <c:v>Surprise</c:v>
                </c:pt>
                <c:pt idx="4">
                  <c:v>Fear</c:v>
                </c:pt>
              </c:strCache>
            </c:strRef>
          </c:cat>
          <c:val>
            <c:numRef>
              <c:f>Sheet1!$E$2:$E$6</c:f>
              <c:numCache>
                <c:formatCode>General</c:formatCode>
                <c:ptCount val="5"/>
                <c:pt idx="0">
                  <c:v>1.91</c:v>
                </c:pt>
                <c:pt idx="1">
                  <c:v>6.5</c:v>
                </c:pt>
                <c:pt idx="2">
                  <c:v>0.12</c:v>
                </c:pt>
                <c:pt idx="3">
                  <c:v>1.83</c:v>
                </c:pt>
                <c:pt idx="4">
                  <c:v>5.6</c:v>
                </c:pt>
              </c:numCache>
            </c:numRef>
          </c:val>
          <c:extLst>
            <c:ext xmlns:c16="http://schemas.microsoft.com/office/drawing/2014/chart" uri="{C3380CC4-5D6E-409C-BE32-E72D297353CC}">
              <c16:uniqueId val="{00000003-2A45-E840-8A90-12B643630D41}"/>
            </c:ext>
          </c:extLst>
        </c:ser>
        <c:dLbls>
          <c:showLegendKey val="0"/>
          <c:showVal val="0"/>
          <c:showCatName val="0"/>
          <c:showSerName val="0"/>
          <c:showPercent val="0"/>
          <c:showBubbleSize val="0"/>
        </c:dLbls>
        <c:gapWidth val="219"/>
        <c:overlap val="-27"/>
        <c:axId val="1775310464"/>
        <c:axId val="1775651408"/>
      </c:barChart>
      <c:catAx>
        <c:axId val="177531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5651408"/>
        <c:crosses val="autoZero"/>
        <c:auto val="1"/>
        <c:lblAlgn val="ctr"/>
        <c:lblOffset val="100"/>
        <c:noMultiLvlLbl val="0"/>
      </c:catAx>
      <c:valAx>
        <c:axId val="177565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5310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4/10/2024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4/10/2024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7DE6118-2437-4B30-8E3C-4D2BE6020583}" type="datetimeFigureOut">
              <a:rPr lang="en-US" dirty="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7DE6118-2437-4B30-8E3C-4D2BE6020583}" type="datetimeFigureOut">
              <a:rPr lang="en-US" dirty="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7DE6118-2437-4B30-8E3C-4D2BE6020583}" type="datetimeFigureOut">
              <a:rPr lang="en-US" dirty="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4/10/2024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4/10/2024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4/10/2024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sciencedirect.com/science/article/pii/S209044791400055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nalyticsvidhya.com/blog/2022/10/sentiment-analysis-using-vader/#:~:text=VADER(%20Valence%20Aware%20Dictionary%20for,as%20either%20positive%20or%20negativ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towardsdatascience.com/text2emotion-python-package-to-detect-emotions-from-textual-data-b2e7b7ce115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t0R3NdT1vG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python-sentiment-analysis-using-vader/" TargetMode="External"/><Relationship Id="rId2" Type="http://schemas.openxmlformats.org/officeDocument/2006/relationships/hyperlink" Target="https://www.nltk.org/" TargetMode="External"/><Relationship Id="rId1" Type="http://schemas.openxmlformats.org/officeDocument/2006/relationships/slideLayout" Target="../slideLayouts/slideLayout2.xml"/><Relationship Id="rId6" Type="http://schemas.openxmlformats.org/officeDocument/2006/relationships/hyperlink" Target="http://nlpprogress.com/english/relationship_extraction.html" TargetMode="External"/><Relationship Id="rId5" Type="http://schemas.openxmlformats.org/officeDocument/2006/relationships/hyperlink" Target="https://github.com/raaga500/YTshared/blob/master/V3_NamedEntityReco_3.ipynb" TargetMode="External"/><Relationship Id="rId4" Type="http://schemas.openxmlformats.org/officeDocument/2006/relationships/hyperlink" Target="https://pypi.org/project/text2emoti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89" name="Rectangle 3078">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FC7F0-8E0A-70DA-72EC-D053D794124A}"/>
              </a:ext>
            </a:extLst>
          </p:cNvPr>
          <p:cNvSpPr>
            <a:spLocks noGrp="1"/>
          </p:cNvSpPr>
          <p:nvPr>
            <p:ph type="ctrTitle"/>
          </p:nvPr>
        </p:nvSpPr>
        <p:spPr>
          <a:xfrm>
            <a:off x="6138004" y="1480929"/>
            <a:ext cx="5607908" cy="3254321"/>
          </a:xfrm>
        </p:spPr>
        <p:txBody>
          <a:bodyPr>
            <a:normAutofit/>
          </a:bodyPr>
          <a:lstStyle/>
          <a:p>
            <a:pPr algn="l"/>
            <a:r>
              <a:rPr lang="en-US" sz="4000" b="1" spc="170"/>
              <a:t>Women and non-Christian characters in Elizabethan plays</a:t>
            </a:r>
          </a:p>
        </p:txBody>
      </p:sp>
      <p:sp>
        <p:nvSpPr>
          <p:cNvPr id="3" name="Subtitle 2">
            <a:extLst>
              <a:ext uri="{FF2B5EF4-FFF2-40B4-BE49-F238E27FC236}">
                <a16:creationId xmlns:a16="http://schemas.microsoft.com/office/drawing/2014/main" id="{F87429C1-426E-5969-6452-6B4690CCE575}"/>
              </a:ext>
            </a:extLst>
          </p:cNvPr>
          <p:cNvSpPr>
            <a:spLocks noGrp="1"/>
          </p:cNvSpPr>
          <p:nvPr>
            <p:ph type="subTitle" idx="1"/>
          </p:nvPr>
        </p:nvSpPr>
        <p:spPr>
          <a:xfrm>
            <a:off x="6138004" y="4804850"/>
            <a:ext cx="5607906" cy="1086237"/>
          </a:xfrm>
        </p:spPr>
        <p:txBody>
          <a:bodyPr>
            <a:normAutofit/>
          </a:bodyPr>
          <a:lstStyle/>
          <a:p>
            <a:pPr algn="l">
              <a:spcAft>
                <a:spcPts val="600"/>
              </a:spcAft>
            </a:pPr>
            <a:r>
              <a:rPr lang="en-US"/>
              <a:t>An NLP based approach for Sentimental Analysis using NER &amp; RE</a:t>
            </a:r>
          </a:p>
        </p:txBody>
      </p:sp>
      <p:sp>
        <p:nvSpPr>
          <p:cNvPr id="3090"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3091"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3074" name="Picture 2" descr="How To Write An Elizabethan Play: Shakespeare Style">
            <a:extLst>
              <a:ext uri="{FF2B5EF4-FFF2-40B4-BE49-F238E27FC236}">
                <a16:creationId xmlns:a16="http://schemas.microsoft.com/office/drawing/2014/main" id="{7837405C-7BD7-E007-0B8C-C5A0291EE9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r="28643" b="-1"/>
          <a:stretch/>
        </p:blipFill>
        <p:spPr bwMode="auto">
          <a:xfrm>
            <a:off x="1155560" y="1129353"/>
            <a:ext cx="3914583" cy="458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87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NLP for SA</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511300" y="1687250"/>
            <a:ext cx="10401300" cy="4484950"/>
          </a:xfrm>
        </p:spPr>
        <p:txBody>
          <a:bodyPr vert="horz" lIns="91440" tIns="45720" rIns="91440" bIns="45720" rtlCol="0" anchor="t">
            <a:normAutofit/>
          </a:bodyPr>
          <a:lstStyle/>
          <a:p>
            <a:pPr marL="913765" lvl="1" indent="-383540"/>
            <a:r>
              <a:rPr lang="en-US">
                <a:solidFill>
                  <a:srgbClr val="374151"/>
                </a:solidFill>
                <a:latin typeface="Söhne"/>
              </a:rPr>
              <a:t>Model selection: Select a suitable machine learning model for sentiment      classification. Some common models used for sentiment analysis include Naive Bayes, Support Vector Machines (SVM), and Neural Networks (NNs).</a:t>
            </a:r>
            <a:endParaRPr lang="en-US"/>
          </a:p>
          <a:p>
            <a:pPr marL="913765" lvl="1" indent="-383540"/>
            <a:r>
              <a:rPr lang="en-US">
                <a:solidFill>
                  <a:srgbClr val="374151"/>
                </a:solidFill>
                <a:latin typeface="Söhne"/>
              </a:rPr>
              <a:t>Training and evaluation: Train the selected model on the labeled data and evaluate its performance on a holdout set of data. Common evaluation metrics for sentiment analysis include accuracy, precision, recall, and F1-score.</a:t>
            </a:r>
          </a:p>
          <a:p>
            <a:pPr marL="913765" lvl="1" indent="-383540"/>
            <a:r>
              <a:rPr lang="en-US">
                <a:solidFill>
                  <a:srgbClr val="374151"/>
                </a:solidFill>
                <a:latin typeface="Söhne"/>
              </a:rPr>
              <a:t>Deployment: Deploy the trained model in a production environment to perform sentiment analysis on new text data.</a:t>
            </a:r>
          </a:p>
          <a:p>
            <a:pPr marL="383540" indent="-383540"/>
            <a:r>
              <a:rPr lang="en-US">
                <a:solidFill>
                  <a:srgbClr val="374151"/>
                </a:solidFill>
                <a:latin typeface="Söhne"/>
              </a:rPr>
              <a:t>Overall, NLP-based approaches for sentiment analysis can be effective in accurately identifying the sentiment expressed in text data and can be applied to a variety of use cases, including customer feedback analysis, brand monitoring, and social media sentiment analysis.</a:t>
            </a:r>
            <a:endParaRPr lang="en-US"/>
          </a:p>
          <a:p>
            <a:pPr marL="0" indent="0">
              <a:buNone/>
            </a:pPr>
            <a:endParaRPr lang="en-US" sz="1600"/>
          </a:p>
        </p:txBody>
      </p:sp>
    </p:spTree>
    <p:extLst>
      <p:ext uri="{BB962C8B-B14F-4D97-AF65-F5344CB8AC3E}">
        <p14:creationId xmlns:p14="http://schemas.microsoft.com/office/powerpoint/2010/main" val="1895008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7A39-EE28-1320-45BC-3B37A5CE24A6}"/>
              </a:ext>
            </a:extLst>
          </p:cNvPr>
          <p:cNvSpPr>
            <a:spLocks noGrp="1"/>
          </p:cNvSpPr>
          <p:nvPr>
            <p:ph type="title"/>
          </p:nvPr>
        </p:nvSpPr>
        <p:spPr/>
        <p:txBody>
          <a:bodyPr/>
          <a:lstStyle/>
          <a:p>
            <a:r>
              <a:rPr lang="en-GB"/>
              <a:t>Limitations of NLP</a:t>
            </a:r>
          </a:p>
        </p:txBody>
      </p:sp>
      <p:sp>
        <p:nvSpPr>
          <p:cNvPr id="3" name="Content Placeholder 2">
            <a:extLst>
              <a:ext uri="{FF2B5EF4-FFF2-40B4-BE49-F238E27FC236}">
                <a16:creationId xmlns:a16="http://schemas.microsoft.com/office/drawing/2014/main" id="{054D2E93-F3AC-8F79-00AD-B7C2517C544C}"/>
              </a:ext>
            </a:extLst>
          </p:cNvPr>
          <p:cNvSpPr>
            <a:spLocks noGrp="1"/>
          </p:cNvSpPr>
          <p:nvPr>
            <p:ph idx="1"/>
          </p:nvPr>
        </p:nvSpPr>
        <p:spPr>
          <a:xfrm>
            <a:off x="1371600" y="2286000"/>
            <a:ext cx="9601200" cy="4419600"/>
          </a:xfrm>
        </p:spPr>
        <p:txBody>
          <a:bodyPr vert="horz" lIns="91440" tIns="45720" rIns="91440" bIns="45720" rtlCol="0" anchor="t">
            <a:normAutofit/>
          </a:bodyPr>
          <a:lstStyle/>
          <a:p>
            <a:r>
              <a:rPr lang="en-GB">
                <a:solidFill>
                  <a:srgbClr val="374151"/>
                </a:solidFill>
                <a:latin typeface="Söhne"/>
              </a:rPr>
              <a:t>While NLP (Natural Language Processing) has made significant advancements in recent years, there are still some limitations to its approach, including:</a:t>
            </a:r>
          </a:p>
          <a:p>
            <a:pPr lvl="1"/>
            <a:r>
              <a:rPr lang="en-GB">
                <a:solidFill>
                  <a:srgbClr val="374151"/>
                </a:solidFill>
                <a:latin typeface="Söhne"/>
              </a:rPr>
              <a:t>Ambiguity: Natural language is often ambiguous, and words or phrases can have multiple meanings depending on the context in which they are used. This can make it difficult for NLP models to accurately interpret and understand the meaning of a text.</a:t>
            </a:r>
          </a:p>
          <a:p>
            <a:pPr lvl="1"/>
            <a:r>
              <a:rPr lang="en-GB">
                <a:solidFill>
                  <a:srgbClr val="374151"/>
                </a:solidFill>
                <a:latin typeface="Söhne"/>
              </a:rPr>
              <a:t>Contextual understanding: Understanding the meaning of a text requires contextual understanding, which can be challenging for NLP models. NLP models may not be able to capture the nuances of human language and may struggle with idiomatic expressions, humour, and sarcasm.</a:t>
            </a:r>
          </a:p>
          <a:p>
            <a:pPr lvl="1"/>
            <a:r>
              <a:rPr lang="en-GB">
                <a:solidFill>
                  <a:srgbClr val="374151"/>
                </a:solidFill>
                <a:latin typeface="Söhne"/>
              </a:rPr>
              <a:t>Data availability and quality: NLP models rely on large amounts of high-quality data to be trained effectively. However, obtaining and labelling large amounts of data can be time-consuming and costly.</a:t>
            </a:r>
          </a:p>
          <a:p>
            <a:pPr lvl="1"/>
            <a:endParaRPr lang="en-US"/>
          </a:p>
          <a:p>
            <a:pPr marL="0" indent="0">
              <a:buNone/>
            </a:pPr>
            <a:endParaRPr lang="en-GB"/>
          </a:p>
        </p:txBody>
      </p:sp>
    </p:spTree>
    <p:extLst>
      <p:ext uri="{BB962C8B-B14F-4D97-AF65-F5344CB8AC3E}">
        <p14:creationId xmlns:p14="http://schemas.microsoft.com/office/powerpoint/2010/main" val="40103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018CB0-09BD-5D83-D48B-4D29E39CE9E9}"/>
              </a:ext>
            </a:extLst>
          </p:cNvPr>
          <p:cNvSpPr>
            <a:spLocks noGrp="1"/>
          </p:cNvSpPr>
          <p:nvPr>
            <p:ph idx="1"/>
          </p:nvPr>
        </p:nvSpPr>
        <p:spPr>
          <a:xfrm>
            <a:off x="1409700" y="1079500"/>
            <a:ext cx="10464800" cy="4105059"/>
          </a:xfrm>
        </p:spPr>
        <p:txBody>
          <a:bodyPr vert="horz" lIns="91440" tIns="45720" rIns="91440" bIns="45720" rtlCol="0" anchor="t">
            <a:normAutofit/>
          </a:bodyPr>
          <a:lstStyle/>
          <a:p>
            <a:pPr lvl="1"/>
            <a:r>
              <a:rPr lang="en-GB">
                <a:solidFill>
                  <a:srgbClr val="374151"/>
                </a:solidFill>
                <a:latin typeface="Söhne"/>
              </a:rPr>
              <a:t>Bias: NLP models can be biased, which can lead to inaccurate or unfair results. This bias can be introduced through the training data, the algorithms used, or the design of the model itself.</a:t>
            </a:r>
          </a:p>
          <a:p>
            <a:pPr lvl="1"/>
            <a:r>
              <a:rPr lang="en-GB">
                <a:solidFill>
                  <a:srgbClr val="374151"/>
                </a:solidFill>
                <a:latin typeface="Söhne"/>
              </a:rPr>
              <a:t>Multilingual support: While NLP has made significant strides in supporting multiple languages there are still many languages for which NLP tools are not available or not as accurate.</a:t>
            </a:r>
          </a:p>
          <a:p>
            <a:pPr lvl="1"/>
            <a:r>
              <a:rPr lang="en-GB">
                <a:solidFill>
                  <a:srgbClr val="374151"/>
                </a:solidFill>
                <a:latin typeface="Söhne"/>
              </a:rPr>
              <a:t>Privacy concerns: The use of NLP for text analysis raises concerns around privacy, particularly when it comes to sensitive personal information. The misuse of NLP tools could lead to violations of privacy and other ethical concerns.</a:t>
            </a:r>
            <a:endParaRPr lang="en-GB"/>
          </a:p>
        </p:txBody>
      </p:sp>
    </p:spTree>
    <p:extLst>
      <p:ext uri="{BB962C8B-B14F-4D97-AF65-F5344CB8AC3E}">
        <p14:creationId xmlns:p14="http://schemas.microsoft.com/office/powerpoint/2010/main" val="3002897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488FB9-05B3-2BB9-D8D5-E8D9AD4BDDDF}"/>
              </a:ext>
            </a:extLst>
          </p:cNvPr>
          <p:cNvSpPr/>
          <p:nvPr/>
        </p:nvSpPr>
        <p:spPr>
          <a:xfrm>
            <a:off x="5426254" y="286048"/>
            <a:ext cx="2516037" cy="67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 Analysis</a:t>
            </a:r>
          </a:p>
        </p:txBody>
      </p:sp>
      <p:sp>
        <p:nvSpPr>
          <p:cNvPr id="7" name="Rectangle 6">
            <a:extLst>
              <a:ext uri="{FF2B5EF4-FFF2-40B4-BE49-F238E27FC236}">
                <a16:creationId xmlns:a16="http://schemas.microsoft.com/office/drawing/2014/main" id="{FBFEFA6E-5EF1-BA02-ECE8-1195FB5DA4C8}"/>
              </a:ext>
            </a:extLst>
          </p:cNvPr>
          <p:cNvSpPr/>
          <p:nvPr/>
        </p:nvSpPr>
        <p:spPr>
          <a:xfrm>
            <a:off x="1810049" y="1250230"/>
            <a:ext cx="2472905" cy="618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Approach</a:t>
            </a:r>
          </a:p>
        </p:txBody>
      </p:sp>
      <p:sp>
        <p:nvSpPr>
          <p:cNvPr id="8" name="TextBox 7">
            <a:extLst>
              <a:ext uri="{FF2B5EF4-FFF2-40B4-BE49-F238E27FC236}">
                <a16:creationId xmlns:a16="http://schemas.microsoft.com/office/drawing/2014/main" id="{C61A7713-C794-B09B-25CF-68FE338D52B4}"/>
              </a:ext>
            </a:extLst>
          </p:cNvPr>
          <p:cNvSpPr txBox="1"/>
          <p:nvPr/>
        </p:nvSpPr>
        <p:spPr>
          <a:xfrm>
            <a:off x="5699124" y="1952625"/>
            <a:ext cx="2174875" cy="63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Rectangle 9">
            <a:extLst>
              <a:ext uri="{FF2B5EF4-FFF2-40B4-BE49-F238E27FC236}">
                <a16:creationId xmlns:a16="http://schemas.microsoft.com/office/drawing/2014/main" id="{FA1E568D-9BD7-AEC0-081E-070C58FC42B7}"/>
              </a:ext>
            </a:extLst>
          </p:cNvPr>
          <p:cNvSpPr/>
          <p:nvPr/>
        </p:nvSpPr>
        <p:spPr>
          <a:xfrm>
            <a:off x="8856752" y="1302649"/>
            <a:ext cx="2357887" cy="560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Lexicon-based Approach</a:t>
            </a:r>
          </a:p>
        </p:txBody>
      </p:sp>
      <p:cxnSp>
        <p:nvCxnSpPr>
          <p:cNvPr id="11" name="Connector: Elbow 10">
            <a:extLst>
              <a:ext uri="{FF2B5EF4-FFF2-40B4-BE49-F238E27FC236}">
                <a16:creationId xmlns:a16="http://schemas.microsoft.com/office/drawing/2014/main" id="{641A4F89-B6C1-46F8-4112-C3BD62558A62}"/>
              </a:ext>
            </a:extLst>
          </p:cNvPr>
          <p:cNvCxnSpPr/>
          <p:nvPr/>
        </p:nvCxnSpPr>
        <p:spPr>
          <a:xfrm>
            <a:off x="7937380" y="684004"/>
            <a:ext cx="914400" cy="9000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E6E759F-FF88-E670-35AB-2680E87AED27}"/>
              </a:ext>
            </a:extLst>
          </p:cNvPr>
          <p:cNvCxnSpPr/>
          <p:nvPr/>
        </p:nvCxnSpPr>
        <p:spPr>
          <a:xfrm flipH="1">
            <a:off x="4250127" y="683104"/>
            <a:ext cx="1213448" cy="90002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6C0DC6-2C33-27B9-1632-09D17939AF7B}"/>
              </a:ext>
            </a:extLst>
          </p:cNvPr>
          <p:cNvSpPr/>
          <p:nvPr/>
        </p:nvSpPr>
        <p:spPr>
          <a:xfrm>
            <a:off x="1141501" y="2569952"/>
            <a:ext cx="1351471" cy="546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Supervised</a:t>
            </a:r>
          </a:p>
          <a:p>
            <a:pPr algn="ctr"/>
            <a:r>
              <a:rPr lang="en-US"/>
              <a:t>Learning</a:t>
            </a:r>
          </a:p>
        </p:txBody>
      </p:sp>
      <p:sp>
        <p:nvSpPr>
          <p:cNvPr id="14" name="Rectangle 13">
            <a:extLst>
              <a:ext uri="{FF2B5EF4-FFF2-40B4-BE49-F238E27FC236}">
                <a16:creationId xmlns:a16="http://schemas.microsoft.com/office/drawing/2014/main" id="{55525799-45AC-9FD6-A332-2E59F06F78D7}"/>
              </a:ext>
            </a:extLst>
          </p:cNvPr>
          <p:cNvSpPr/>
          <p:nvPr/>
        </p:nvSpPr>
        <p:spPr>
          <a:xfrm>
            <a:off x="3544018" y="2568454"/>
            <a:ext cx="1624642" cy="546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Unsupervised</a:t>
            </a:r>
          </a:p>
          <a:p>
            <a:pPr algn="ctr"/>
            <a:r>
              <a:rPr lang="en-US"/>
              <a:t>Learning</a:t>
            </a:r>
          </a:p>
        </p:txBody>
      </p:sp>
      <p:sp>
        <p:nvSpPr>
          <p:cNvPr id="15" name="Rectangle 14">
            <a:extLst>
              <a:ext uri="{FF2B5EF4-FFF2-40B4-BE49-F238E27FC236}">
                <a16:creationId xmlns:a16="http://schemas.microsoft.com/office/drawing/2014/main" id="{A6C65B9B-BD8B-642F-CF53-09A547FA50DD}"/>
              </a:ext>
            </a:extLst>
          </p:cNvPr>
          <p:cNvSpPr/>
          <p:nvPr/>
        </p:nvSpPr>
        <p:spPr>
          <a:xfrm>
            <a:off x="7940196" y="2574745"/>
            <a:ext cx="1926564" cy="546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Dictionary-Based Approach</a:t>
            </a:r>
          </a:p>
        </p:txBody>
      </p:sp>
      <p:sp>
        <p:nvSpPr>
          <p:cNvPr id="16" name="Rectangle 15">
            <a:extLst>
              <a:ext uri="{FF2B5EF4-FFF2-40B4-BE49-F238E27FC236}">
                <a16:creationId xmlns:a16="http://schemas.microsoft.com/office/drawing/2014/main" id="{099596A7-B1BF-3DCF-B765-D6E150963E88}"/>
              </a:ext>
            </a:extLst>
          </p:cNvPr>
          <p:cNvSpPr/>
          <p:nvPr/>
        </p:nvSpPr>
        <p:spPr>
          <a:xfrm>
            <a:off x="10113573" y="2574745"/>
            <a:ext cx="1754036" cy="546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Corpus-Based Approach</a:t>
            </a:r>
          </a:p>
        </p:txBody>
      </p:sp>
      <p:cxnSp>
        <p:nvCxnSpPr>
          <p:cNvPr id="21" name="Connector: Elbow 20">
            <a:extLst>
              <a:ext uri="{FF2B5EF4-FFF2-40B4-BE49-F238E27FC236}">
                <a16:creationId xmlns:a16="http://schemas.microsoft.com/office/drawing/2014/main" id="{A30DF26E-3196-8B94-7EF5-B5AD24156E40}"/>
              </a:ext>
            </a:extLst>
          </p:cNvPr>
          <p:cNvCxnSpPr/>
          <p:nvPr/>
        </p:nvCxnSpPr>
        <p:spPr>
          <a:xfrm>
            <a:off x="2828026" y="1857555"/>
            <a:ext cx="727495" cy="8712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0EFB054-D83F-DEE2-3176-88EBDDE177A0}"/>
              </a:ext>
            </a:extLst>
          </p:cNvPr>
          <p:cNvCxnSpPr/>
          <p:nvPr/>
        </p:nvCxnSpPr>
        <p:spPr>
          <a:xfrm flipH="1">
            <a:off x="2519453" y="1856656"/>
            <a:ext cx="897147" cy="8712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D61174-5B15-4F7E-FB71-A7C66604F2A5}"/>
              </a:ext>
            </a:extLst>
          </p:cNvPr>
          <p:cNvCxnSpPr/>
          <p:nvPr/>
        </p:nvCxnSpPr>
        <p:spPr>
          <a:xfrm flipH="1">
            <a:off x="1325234" y="3120965"/>
            <a:ext cx="5750" cy="312851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05181C-601E-AB68-DE55-B7BF2395E382}"/>
              </a:ext>
            </a:extLst>
          </p:cNvPr>
          <p:cNvCxnSpPr/>
          <p:nvPr/>
        </p:nvCxnSpPr>
        <p:spPr>
          <a:xfrm>
            <a:off x="10703225" y="2184639"/>
            <a:ext cx="8627" cy="382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162155-6086-A15B-9BBF-AFBDD892E28D}"/>
              </a:ext>
            </a:extLst>
          </p:cNvPr>
          <p:cNvCxnSpPr/>
          <p:nvPr/>
        </p:nvCxnSpPr>
        <p:spPr>
          <a:xfrm>
            <a:off x="9437118" y="2183740"/>
            <a:ext cx="8627" cy="39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D3CF3-9D8C-11D4-9ECC-636A3A458B5C}"/>
              </a:ext>
            </a:extLst>
          </p:cNvPr>
          <p:cNvCxnSpPr/>
          <p:nvPr/>
        </p:nvCxnSpPr>
        <p:spPr>
          <a:xfrm>
            <a:off x="9450597" y="2182842"/>
            <a:ext cx="1259457" cy="862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CACEF9-BB23-608F-3BC5-89CE98595553}"/>
              </a:ext>
            </a:extLst>
          </p:cNvPr>
          <p:cNvCxnSpPr/>
          <p:nvPr/>
        </p:nvCxnSpPr>
        <p:spPr>
          <a:xfrm>
            <a:off x="10024792" y="1894398"/>
            <a:ext cx="8627" cy="25304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7525699-43DB-E6FD-A23F-CEE0CEF8F8A0}"/>
              </a:ext>
            </a:extLst>
          </p:cNvPr>
          <p:cNvSpPr txBox="1"/>
          <p:nvPr/>
        </p:nvSpPr>
        <p:spPr>
          <a:xfrm>
            <a:off x="1191224" y="3804008"/>
            <a:ext cx="24759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1600"/>
              <a:t>Decision-tree classifiers</a:t>
            </a:r>
          </a:p>
          <a:p>
            <a:pPr marL="285750" indent="-285750">
              <a:buFont typeface="Wingdings"/>
              <a:buChar char="§"/>
            </a:pPr>
            <a:endParaRPr lang="en-US" sz="1600"/>
          </a:p>
          <a:p>
            <a:pPr marL="285750" indent="-285750">
              <a:buFont typeface="Wingdings"/>
              <a:buChar char="§"/>
            </a:pPr>
            <a:r>
              <a:rPr lang="en-US" sz="1600"/>
              <a:t>Linear classifiers</a:t>
            </a:r>
          </a:p>
          <a:p>
            <a:pPr marL="285750" indent="-285750">
              <a:buFont typeface="Wingdings"/>
              <a:buChar char="§"/>
            </a:pPr>
            <a:endParaRPr lang="en-US" sz="1600"/>
          </a:p>
          <a:p>
            <a:pPr marL="285750" indent="-285750">
              <a:buFont typeface="Wingdings"/>
              <a:buChar char="§"/>
            </a:pPr>
            <a:r>
              <a:rPr lang="en-US" sz="1600"/>
              <a:t>Rule-based classifiers</a:t>
            </a:r>
          </a:p>
          <a:p>
            <a:pPr marL="285750" indent="-285750">
              <a:buFont typeface="Wingdings"/>
              <a:buChar char="§"/>
            </a:pPr>
            <a:endParaRPr lang="en-US" sz="1600"/>
          </a:p>
          <a:p>
            <a:pPr marL="285750" indent="-285750">
              <a:buFont typeface="Wingdings"/>
              <a:buChar char="§"/>
            </a:pPr>
            <a:r>
              <a:rPr lang="en-US" sz="1600"/>
              <a:t>Probabilistic classifiers</a:t>
            </a:r>
          </a:p>
        </p:txBody>
      </p:sp>
    </p:spTree>
    <p:extLst>
      <p:ext uri="{BB962C8B-B14F-4D97-AF65-F5344CB8AC3E}">
        <p14:creationId xmlns:p14="http://schemas.microsoft.com/office/powerpoint/2010/main" val="423106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B016-E494-4086-0FEB-46B492E6669B}"/>
              </a:ext>
            </a:extLst>
          </p:cNvPr>
          <p:cNvSpPr>
            <a:spLocks noGrp="1"/>
          </p:cNvSpPr>
          <p:nvPr>
            <p:ph type="title"/>
          </p:nvPr>
        </p:nvSpPr>
        <p:spPr>
          <a:xfrm>
            <a:off x="1301044" y="375356"/>
            <a:ext cx="9601200" cy="1485900"/>
          </a:xfrm>
        </p:spPr>
        <p:txBody>
          <a:bodyPr/>
          <a:lstStyle/>
          <a:p>
            <a:r>
              <a:rPr lang="en-US"/>
              <a:t>Literature survey</a:t>
            </a:r>
          </a:p>
        </p:txBody>
      </p:sp>
      <p:sp>
        <p:nvSpPr>
          <p:cNvPr id="3" name="Content Placeholder 2">
            <a:extLst>
              <a:ext uri="{FF2B5EF4-FFF2-40B4-BE49-F238E27FC236}">
                <a16:creationId xmlns:a16="http://schemas.microsoft.com/office/drawing/2014/main" id="{5988E778-D7AF-42EB-ACC5-E87929834C27}"/>
              </a:ext>
            </a:extLst>
          </p:cNvPr>
          <p:cNvSpPr>
            <a:spLocks noGrp="1"/>
          </p:cNvSpPr>
          <p:nvPr>
            <p:ph idx="1"/>
          </p:nvPr>
        </p:nvSpPr>
        <p:spPr>
          <a:xfrm>
            <a:off x="1209136" y="1502228"/>
            <a:ext cx="9601200" cy="4648591"/>
          </a:xfrm>
        </p:spPr>
        <p:txBody>
          <a:bodyPr vert="horz" lIns="91440" tIns="45720" rIns="91440" bIns="45720" rtlCol="0" anchor="t">
            <a:normAutofit/>
          </a:bodyPr>
          <a:lstStyle/>
          <a:p>
            <a:pPr marL="383540" indent="-383540"/>
            <a:r>
              <a:rPr lang="en-IN" sz="1900" b="1">
                <a:solidFill>
                  <a:srgbClr val="191B0E"/>
                </a:solidFill>
                <a:latin typeface="Arial"/>
                <a:cs typeface="Arial"/>
              </a:rPr>
              <a:t>Sentiment analysis algorithms and applications: A survey</a:t>
            </a:r>
            <a:endParaRPr lang="en-IN" sz="1600" b="0" i="0" u="none" strike="noStrike">
              <a:solidFill>
                <a:srgbClr val="2E2E2E"/>
              </a:solidFill>
              <a:effectLst/>
              <a:latin typeface="ElsevierGulliver"/>
            </a:endParaRPr>
          </a:p>
          <a:p>
            <a:pPr marL="530352" lvl="1" indent="0">
              <a:buNone/>
            </a:pPr>
            <a:r>
              <a:rPr lang="en-IN" sz="1600" b="0" i="0" u="none" strike="noStrike">
                <a:solidFill>
                  <a:srgbClr val="2E2E2E"/>
                </a:solidFill>
                <a:effectLst/>
                <a:latin typeface="ElsevierGulliver"/>
              </a:rPr>
              <a:t>by </a:t>
            </a:r>
            <a:r>
              <a:rPr lang="en-IN" sz="1400" b="0" u="sng" err="1">
                <a:solidFill>
                  <a:srgbClr val="2E2E2E"/>
                </a:solidFill>
                <a:effectLst/>
                <a:latin typeface="NexusSans"/>
              </a:rPr>
              <a:t>Walaa</a:t>
            </a:r>
            <a:r>
              <a:rPr lang="en-IN" sz="1400" b="0" u="sng">
                <a:solidFill>
                  <a:srgbClr val="2E2E2E"/>
                </a:solidFill>
                <a:effectLst/>
                <a:latin typeface="NexusSans"/>
              </a:rPr>
              <a:t> Medhat</a:t>
            </a:r>
            <a:r>
              <a:rPr lang="en-IN" sz="1400" b="0">
                <a:solidFill>
                  <a:srgbClr val="2E2E2E"/>
                </a:solidFill>
                <a:effectLst/>
                <a:latin typeface="NexusSans"/>
              </a:rPr>
              <a:t>, </a:t>
            </a:r>
            <a:r>
              <a:rPr lang="en-IN" sz="1400" b="0" u="sng" strike="noStrike">
                <a:solidFill>
                  <a:srgbClr val="2E2E2E"/>
                </a:solidFill>
                <a:effectLst/>
                <a:latin typeface="NexusSans"/>
              </a:rPr>
              <a:t> </a:t>
            </a:r>
            <a:r>
              <a:rPr lang="en-IN" sz="1400" u="sng">
                <a:effectLst/>
              </a:rPr>
              <a:t>Ahmed Hassan </a:t>
            </a:r>
            <a:r>
              <a:rPr lang="en-IN" sz="1400" u="sng">
                <a:solidFill>
                  <a:srgbClr val="2E2E2E"/>
                </a:solidFill>
                <a:latin typeface="NexusSans"/>
              </a:rPr>
              <a:t> </a:t>
            </a:r>
            <a:r>
              <a:rPr lang="en-IN" sz="1400" i="0">
                <a:solidFill>
                  <a:srgbClr val="2E2E2E"/>
                </a:solidFill>
                <a:latin typeface="NexusSans"/>
              </a:rPr>
              <a:t>and</a:t>
            </a:r>
            <a:r>
              <a:rPr lang="en-IN" sz="1400" b="0" i="0" strike="noStrike">
                <a:solidFill>
                  <a:srgbClr val="2E2E2E"/>
                </a:solidFill>
                <a:effectLst/>
                <a:latin typeface="NexusSans"/>
              </a:rPr>
              <a:t> </a:t>
            </a:r>
            <a:r>
              <a:rPr lang="en-IN" sz="1400" u="sng" err="1">
                <a:effectLst/>
              </a:rPr>
              <a:t>Hoda</a:t>
            </a:r>
            <a:r>
              <a:rPr lang="en-IN" sz="1400" u="sng">
                <a:effectLst/>
              </a:rPr>
              <a:t> </a:t>
            </a:r>
            <a:r>
              <a:rPr lang="en-IN" sz="1400" u="sng" err="1">
                <a:effectLst/>
              </a:rPr>
              <a:t>Korashy</a:t>
            </a:r>
            <a:r>
              <a:rPr lang="en-IN" sz="1400" u="sng">
                <a:effectLst/>
              </a:rPr>
              <a:t>,</a:t>
            </a:r>
            <a:r>
              <a:rPr lang="en-IN" sz="1400" i="0">
                <a:effectLst/>
              </a:rPr>
              <a:t> DEC 2014</a:t>
            </a:r>
          </a:p>
          <a:p>
            <a:pPr marL="530352" lvl="1" indent="0">
              <a:buNone/>
            </a:pPr>
            <a:r>
              <a:rPr lang="en-US" sz="1600">
                <a:latin typeface="Söhne"/>
                <a:ea typeface="+mn-lt"/>
                <a:cs typeface="+mn-lt"/>
                <a:hlinkClick r:id="rId2"/>
              </a:rPr>
              <a:t>https://www.sciencedirect.com/science/article/pii/S2090447914000550</a:t>
            </a:r>
            <a:endParaRPr lang="en-US" sz="1600">
              <a:latin typeface="Söhne"/>
              <a:ea typeface="+mn-lt"/>
              <a:cs typeface="+mn-lt"/>
            </a:endParaRPr>
          </a:p>
          <a:p>
            <a:pPr marL="0" indent="0">
              <a:buNone/>
            </a:pPr>
            <a:endParaRPr lang="en-US" sz="1900">
              <a:solidFill>
                <a:srgbClr val="2E2E2E"/>
              </a:solidFill>
              <a:latin typeface="Söhne"/>
              <a:ea typeface="+mn-lt"/>
              <a:cs typeface="+mn-lt"/>
            </a:endParaRPr>
          </a:p>
          <a:p>
            <a:pPr marL="0" indent="0">
              <a:buNone/>
            </a:pPr>
            <a:r>
              <a:rPr lang="en-US" sz="1900">
                <a:solidFill>
                  <a:srgbClr val="2E2E2E"/>
                </a:solidFill>
                <a:latin typeface="Söhne"/>
                <a:ea typeface="+mn-lt"/>
                <a:cs typeface="+mn-lt"/>
              </a:rPr>
              <a:t>This research paper tackles a comprehensive overview of the last update in this field. Many recently proposed algorithms' enhancements and various SA applications are investigated and presented briefly in this survey. These articles are categorized according to their contributions in the various SA techniques. The related fields to SA. The main contributions of this paper include the sophisticated categorizations of a large number of recent articles and the illustration of the recent trend of research in the sentiment analysis and its related ar</a:t>
            </a:r>
            <a:r>
              <a:rPr lang="en-US" sz="1900">
                <a:solidFill>
                  <a:srgbClr val="2E2E2E"/>
                </a:solidFill>
                <a:ea typeface="+mn-lt"/>
                <a:cs typeface="+mn-lt"/>
              </a:rPr>
              <a:t>eas.</a:t>
            </a:r>
          </a:p>
          <a:p>
            <a:pPr marL="0" indent="0">
              <a:buNone/>
            </a:pPr>
            <a:endParaRPr lang="en-US" sz="2000">
              <a:solidFill>
                <a:srgbClr val="77A2BB"/>
              </a:solidFill>
              <a:latin typeface="Söhne"/>
            </a:endParaRPr>
          </a:p>
          <a:p>
            <a:pPr marL="0" indent="0">
              <a:buNone/>
            </a:pPr>
            <a:endParaRPr lang="en-US" sz="1900">
              <a:ea typeface="+mn-lt"/>
              <a:cs typeface="+mn-lt"/>
            </a:endParaRPr>
          </a:p>
          <a:p>
            <a:pPr marL="0" indent="0">
              <a:buNone/>
            </a:pPr>
            <a:endParaRPr lang="en-US"/>
          </a:p>
          <a:p>
            <a:pPr marL="0" indent="0">
              <a:buNone/>
            </a:pPr>
            <a:endParaRPr lang="en-US" sz="1900">
              <a:latin typeface="Söhne"/>
              <a:ea typeface="+mn-lt"/>
              <a:cs typeface="+mn-lt"/>
            </a:endParaRPr>
          </a:p>
          <a:p>
            <a:pPr marL="0" indent="0">
              <a:buNone/>
            </a:pPr>
            <a:endParaRPr lang="en-US">
              <a:latin typeface="Franklin Gothic Book" panose="020B0503020102020204"/>
              <a:ea typeface="+mn-lt"/>
              <a:cs typeface="+mn-lt"/>
            </a:endParaRPr>
          </a:p>
          <a:p>
            <a:pPr marL="0" indent="0">
              <a:buNone/>
            </a:pPr>
            <a:endParaRPr lang="en-US">
              <a:ea typeface="+mn-lt"/>
              <a:cs typeface="+mn-lt"/>
            </a:endParaRPr>
          </a:p>
          <a:p>
            <a:pPr marL="383540" indent="-383540"/>
            <a:endParaRPr lang="en-US"/>
          </a:p>
        </p:txBody>
      </p:sp>
    </p:spTree>
    <p:extLst>
      <p:ext uri="{BB962C8B-B14F-4D97-AF65-F5344CB8AC3E}">
        <p14:creationId xmlns:p14="http://schemas.microsoft.com/office/powerpoint/2010/main" val="264648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B016-E494-4086-0FEB-46B492E6669B}"/>
              </a:ext>
            </a:extLst>
          </p:cNvPr>
          <p:cNvSpPr>
            <a:spLocks noGrp="1"/>
          </p:cNvSpPr>
          <p:nvPr>
            <p:ph type="title"/>
          </p:nvPr>
        </p:nvSpPr>
        <p:spPr>
          <a:xfrm>
            <a:off x="1301044" y="375356"/>
            <a:ext cx="9601200" cy="1485900"/>
          </a:xfrm>
        </p:spPr>
        <p:txBody>
          <a:bodyPr/>
          <a:lstStyle/>
          <a:p>
            <a:r>
              <a:rPr lang="en-US"/>
              <a:t>Literature survey</a:t>
            </a:r>
          </a:p>
        </p:txBody>
      </p:sp>
      <p:sp>
        <p:nvSpPr>
          <p:cNvPr id="3" name="Content Placeholder 2">
            <a:extLst>
              <a:ext uri="{FF2B5EF4-FFF2-40B4-BE49-F238E27FC236}">
                <a16:creationId xmlns:a16="http://schemas.microsoft.com/office/drawing/2014/main" id="{5988E778-D7AF-42EB-ACC5-E87929834C27}"/>
              </a:ext>
            </a:extLst>
          </p:cNvPr>
          <p:cNvSpPr>
            <a:spLocks noGrp="1"/>
          </p:cNvSpPr>
          <p:nvPr>
            <p:ph idx="1"/>
          </p:nvPr>
        </p:nvSpPr>
        <p:spPr>
          <a:xfrm>
            <a:off x="1209136" y="1502228"/>
            <a:ext cx="9601200" cy="4648591"/>
          </a:xfrm>
        </p:spPr>
        <p:txBody>
          <a:bodyPr vert="horz" lIns="91440" tIns="45720" rIns="91440" bIns="45720" rtlCol="0" anchor="t">
            <a:normAutofit/>
          </a:bodyPr>
          <a:lstStyle/>
          <a:p>
            <a:pPr algn="l"/>
            <a:r>
              <a:rPr lang="en-IN" sz="1900" b="1" i="0" u="none" strike="noStrike">
                <a:solidFill>
                  <a:srgbClr val="222222"/>
                </a:solidFill>
                <a:effectLst/>
                <a:latin typeface="Lato" panose="020F0502020204030204" pitchFamily="34" charset="0"/>
              </a:rPr>
              <a:t>Sentiment Analysis Using VADER</a:t>
            </a:r>
          </a:p>
          <a:p>
            <a:pPr marL="530352" lvl="1" indent="0">
              <a:lnSpc>
                <a:spcPct val="104000"/>
              </a:lnSpc>
              <a:buNone/>
            </a:pPr>
            <a:r>
              <a:rPr lang="en-IN" sz="1500" i="0">
                <a:solidFill>
                  <a:srgbClr val="2E2E2E"/>
                </a:solidFill>
                <a:latin typeface="NexusSans"/>
              </a:rPr>
              <a:t>by </a:t>
            </a:r>
            <a:r>
              <a:rPr lang="en-IN" sz="1500" u="sng" err="1">
                <a:solidFill>
                  <a:srgbClr val="2E2E2E"/>
                </a:solidFill>
                <a:latin typeface="NexusSans"/>
              </a:rPr>
              <a:t>Juveriya</a:t>
            </a:r>
            <a:r>
              <a:rPr lang="en-IN" sz="1500" u="sng">
                <a:solidFill>
                  <a:srgbClr val="2E2E2E"/>
                </a:solidFill>
                <a:latin typeface="NexusSans"/>
              </a:rPr>
              <a:t> </a:t>
            </a:r>
            <a:r>
              <a:rPr lang="en-IN" sz="1500" u="sng" err="1">
                <a:solidFill>
                  <a:srgbClr val="2E2E2E"/>
                </a:solidFill>
                <a:latin typeface="NexusSans"/>
              </a:rPr>
              <a:t>Mahreen</a:t>
            </a:r>
            <a:r>
              <a:rPr lang="en-IN" sz="1500" u="sng">
                <a:solidFill>
                  <a:srgbClr val="2E2E2E"/>
                </a:solidFill>
                <a:latin typeface="NexusSans"/>
              </a:rPr>
              <a:t> </a:t>
            </a:r>
            <a:r>
              <a:rPr lang="en-IN" sz="1500" i="0">
                <a:solidFill>
                  <a:srgbClr val="2E2E2E"/>
                </a:solidFill>
                <a:latin typeface="NexusSans"/>
              </a:rPr>
              <a:t> OCT, 2022</a:t>
            </a:r>
          </a:p>
          <a:p>
            <a:pPr marL="530352" lvl="1" indent="0">
              <a:lnSpc>
                <a:spcPct val="104000"/>
              </a:lnSpc>
              <a:buNone/>
            </a:pPr>
            <a:r>
              <a:rPr lang="en-US" sz="1600">
                <a:solidFill>
                  <a:srgbClr val="77A2BB"/>
                </a:solidFill>
                <a:latin typeface="Arial"/>
                <a:cs typeface="Arial"/>
                <a:hlinkClick r:id="rId2"/>
              </a:rPr>
              <a:t>https://www.analyticsvidhya.com/blog/2022/10/sentiment-analysis-using-vader/#:~:text=VADER(%20Valence%20Aware%20Dictionary%20for,as%20either%20positive%20or%20negative</a:t>
            </a:r>
            <a:endParaRPr lang="en-US" sz="1600">
              <a:solidFill>
                <a:srgbClr val="77A2BB"/>
              </a:solidFill>
              <a:latin typeface="Arial"/>
              <a:cs typeface="Arial"/>
            </a:endParaRPr>
          </a:p>
          <a:p>
            <a:pPr marL="530352" lvl="1" indent="0">
              <a:lnSpc>
                <a:spcPct val="104000"/>
              </a:lnSpc>
              <a:buNone/>
            </a:pPr>
            <a:endParaRPr lang="en-US" sz="1600">
              <a:solidFill>
                <a:srgbClr val="77A2BB"/>
              </a:solidFill>
              <a:latin typeface="Arial"/>
              <a:cs typeface="Arial"/>
            </a:endParaRPr>
          </a:p>
          <a:p>
            <a:pPr marL="0" lvl="1" indent="0">
              <a:lnSpc>
                <a:spcPct val="74000"/>
              </a:lnSpc>
              <a:spcBef>
                <a:spcPts val="1000"/>
              </a:spcBef>
              <a:buNone/>
            </a:pPr>
            <a:r>
              <a:rPr lang="en-US" i="0">
                <a:latin typeface="Söhne"/>
                <a:cs typeface="Arial"/>
              </a:rPr>
              <a:t>The article explains how to use VADER (Valence Aware Dictionary for Sentiment Reasoning) for sentiment analysis. VADER is a rule-based sentiment analysis tool that is specifically designed to analyze social media text, which often includes slang, abbreviations, and other informal language. Overall, the article provides a useful introduction to VADER and demonstrates how it can be used for sentiment analysis. It also highlights the importance of choosing the right sentiment analysis tool based on the specific application and domain, and the need for ongoing evaluation and refinement of sentiment analysis models. </a:t>
            </a:r>
          </a:p>
          <a:p>
            <a:pPr marL="530352" lvl="1" indent="0">
              <a:lnSpc>
                <a:spcPct val="104000"/>
              </a:lnSpc>
              <a:buNone/>
            </a:pPr>
            <a:endParaRPr lang="en-US" sz="1600">
              <a:solidFill>
                <a:srgbClr val="77A2BB"/>
              </a:solidFill>
              <a:latin typeface="Arial"/>
              <a:cs typeface="Arial"/>
            </a:endParaRPr>
          </a:p>
          <a:p>
            <a:pPr marL="530352" lvl="1" indent="0">
              <a:lnSpc>
                <a:spcPct val="104000"/>
              </a:lnSpc>
              <a:buNone/>
            </a:pPr>
            <a:endParaRPr lang="en-US" sz="1600">
              <a:solidFill>
                <a:srgbClr val="77A2BB"/>
              </a:solidFill>
              <a:latin typeface="Arial"/>
              <a:cs typeface="Arial"/>
            </a:endParaRPr>
          </a:p>
          <a:p>
            <a:pPr marL="530352" lvl="1" indent="0">
              <a:lnSpc>
                <a:spcPct val="104000"/>
              </a:lnSpc>
              <a:buNone/>
            </a:pPr>
            <a:endParaRPr lang="en-US" sz="2000">
              <a:solidFill>
                <a:srgbClr val="77A2BB"/>
              </a:solidFill>
              <a:latin typeface="Söhne"/>
            </a:endParaRPr>
          </a:p>
          <a:p>
            <a:pPr marL="0" indent="0">
              <a:buNone/>
            </a:pPr>
            <a:endParaRPr lang="en-US" sz="1900">
              <a:ea typeface="+mn-lt"/>
              <a:cs typeface="+mn-lt"/>
            </a:endParaRPr>
          </a:p>
          <a:p>
            <a:pPr marL="0" indent="0">
              <a:buNone/>
            </a:pPr>
            <a:endParaRPr lang="en-US"/>
          </a:p>
          <a:p>
            <a:pPr marL="0" indent="0">
              <a:buNone/>
            </a:pPr>
            <a:endParaRPr lang="en-US" sz="1900">
              <a:latin typeface="Söhne"/>
              <a:ea typeface="+mn-lt"/>
              <a:cs typeface="+mn-lt"/>
            </a:endParaRPr>
          </a:p>
          <a:p>
            <a:pPr marL="0" indent="0">
              <a:buNone/>
            </a:pPr>
            <a:endParaRPr lang="en-US">
              <a:latin typeface="Franklin Gothic Book" panose="020B0503020102020204"/>
              <a:ea typeface="+mn-lt"/>
              <a:cs typeface="+mn-lt"/>
            </a:endParaRPr>
          </a:p>
          <a:p>
            <a:pPr marL="0" indent="0">
              <a:buNone/>
            </a:pPr>
            <a:endParaRPr lang="en-US">
              <a:ea typeface="+mn-lt"/>
              <a:cs typeface="+mn-lt"/>
            </a:endParaRPr>
          </a:p>
          <a:p>
            <a:pPr marL="383540" indent="-383540"/>
            <a:endParaRPr lang="en-US"/>
          </a:p>
        </p:txBody>
      </p:sp>
    </p:spTree>
    <p:extLst>
      <p:ext uri="{BB962C8B-B14F-4D97-AF65-F5344CB8AC3E}">
        <p14:creationId xmlns:p14="http://schemas.microsoft.com/office/powerpoint/2010/main" val="3805541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B016-E494-4086-0FEB-46B492E6669B}"/>
              </a:ext>
            </a:extLst>
          </p:cNvPr>
          <p:cNvSpPr>
            <a:spLocks noGrp="1"/>
          </p:cNvSpPr>
          <p:nvPr>
            <p:ph type="title"/>
          </p:nvPr>
        </p:nvSpPr>
        <p:spPr>
          <a:xfrm>
            <a:off x="1301044" y="375356"/>
            <a:ext cx="9601200" cy="1485900"/>
          </a:xfrm>
        </p:spPr>
        <p:txBody>
          <a:bodyPr/>
          <a:lstStyle/>
          <a:p>
            <a:r>
              <a:rPr lang="en-US"/>
              <a:t>Literature survey</a:t>
            </a:r>
          </a:p>
        </p:txBody>
      </p:sp>
      <p:sp>
        <p:nvSpPr>
          <p:cNvPr id="3" name="Content Placeholder 2">
            <a:extLst>
              <a:ext uri="{FF2B5EF4-FFF2-40B4-BE49-F238E27FC236}">
                <a16:creationId xmlns:a16="http://schemas.microsoft.com/office/drawing/2014/main" id="{5988E778-D7AF-42EB-ACC5-E87929834C27}"/>
              </a:ext>
            </a:extLst>
          </p:cNvPr>
          <p:cNvSpPr>
            <a:spLocks noGrp="1"/>
          </p:cNvSpPr>
          <p:nvPr>
            <p:ph idx="1"/>
          </p:nvPr>
        </p:nvSpPr>
        <p:spPr>
          <a:xfrm>
            <a:off x="1209136" y="1502228"/>
            <a:ext cx="9601200" cy="4648591"/>
          </a:xfrm>
        </p:spPr>
        <p:txBody>
          <a:bodyPr vert="horz" lIns="91440" tIns="45720" rIns="91440" bIns="45720" rtlCol="0" anchor="t">
            <a:normAutofit/>
          </a:bodyPr>
          <a:lstStyle/>
          <a:p>
            <a:pPr marL="383540" indent="-383540"/>
            <a:r>
              <a:rPr lang="en-IN" sz="1900" b="1">
                <a:solidFill>
                  <a:srgbClr val="191B0E"/>
                </a:solidFill>
                <a:latin typeface="Arial"/>
                <a:cs typeface="Arial"/>
              </a:rPr>
              <a:t>Text2emotion: Python package to detect emotions from textual data</a:t>
            </a:r>
          </a:p>
          <a:p>
            <a:pPr marL="530352" lvl="1" indent="0">
              <a:lnSpc>
                <a:spcPct val="104000"/>
              </a:lnSpc>
              <a:buNone/>
            </a:pPr>
            <a:r>
              <a:rPr lang="en-IN" sz="1500" i="0">
                <a:solidFill>
                  <a:srgbClr val="2E2E2E"/>
                </a:solidFill>
                <a:latin typeface="NexusSans"/>
              </a:rPr>
              <a:t>by </a:t>
            </a:r>
            <a:r>
              <a:rPr lang="en-IN" sz="1500" u="sng" err="1">
                <a:solidFill>
                  <a:srgbClr val="2E2E2E"/>
                </a:solidFill>
                <a:latin typeface="NexusSans"/>
              </a:rPr>
              <a:t>Amey</a:t>
            </a:r>
            <a:r>
              <a:rPr lang="en-IN" sz="1500" u="sng">
                <a:solidFill>
                  <a:srgbClr val="2E2E2E"/>
                </a:solidFill>
                <a:latin typeface="NexusSans"/>
              </a:rPr>
              <a:t> Band</a:t>
            </a:r>
            <a:r>
              <a:rPr lang="en-IN" sz="1500" i="0">
                <a:solidFill>
                  <a:srgbClr val="2E2E2E"/>
                </a:solidFill>
                <a:latin typeface="NexusSans"/>
              </a:rPr>
              <a:t> SEPT 2020</a:t>
            </a:r>
          </a:p>
          <a:p>
            <a:pPr marL="530352" lvl="1" indent="0">
              <a:lnSpc>
                <a:spcPct val="104000"/>
              </a:lnSpc>
              <a:buNone/>
            </a:pPr>
            <a:r>
              <a:rPr lang="en-US" sz="1600">
                <a:solidFill>
                  <a:srgbClr val="77A2BB"/>
                </a:solidFill>
                <a:latin typeface="Söhne"/>
                <a:hlinkClick r:id="rId2"/>
              </a:rPr>
              <a:t>https://towardsdatascience.com/text2emotion-python-package-to-detect-emotions-from-textual-data-b2e7b7ce1153</a:t>
            </a:r>
            <a:endParaRPr lang="en-US" sz="1600">
              <a:latin typeface="Söhne"/>
              <a:cs typeface="Arial"/>
            </a:endParaRPr>
          </a:p>
          <a:p>
            <a:pPr marL="0" indent="0">
              <a:lnSpc>
                <a:spcPct val="74000"/>
              </a:lnSpc>
              <a:buNone/>
            </a:pPr>
            <a:endParaRPr lang="en-US" sz="2000">
              <a:latin typeface="Söhne"/>
              <a:cs typeface="Arial"/>
            </a:endParaRPr>
          </a:p>
          <a:p>
            <a:pPr marL="0" indent="0">
              <a:lnSpc>
                <a:spcPct val="74000"/>
              </a:lnSpc>
              <a:buNone/>
            </a:pPr>
            <a:r>
              <a:rPr lang="en-US" sz="2000">
                <a:latin typeface="Söhne"/>
                <a:cs typeface="Arial"/>
              </a:rPr>
              <a:t>This was published in 'Towards Data Science' helps us discover the emotions in textual messages. Text2Emotion is a Python package that uses machine learning algorithms to detect emotions from textual data. It can be used to analyze the emotional tone of social media posts, customer feedback, or any other form of text data.</a:t>
            </a:r>
          </a:p>
          <a:p>
            <a:pPr marL="0" indent="0">
              <a:lnSpc>
                <a:spcPct val="74000"/>
              </a:lnSpc>
              <a:buNone/>
            </a:pPr>
            <a:r>
              <a:rPr lang="en-US" sz="2000">
                <a:latin typeface="Söhne"/>
                <a:cs typeface="Arial"/>
              </a:rPr>
              <a:t>The package uses a deep learning model trained on a large corpus of text data to classify text into seven emotion categories: anger, fear, joy, love, sadness, surprise, and neutral. It uses a combination of text preprocessing, feature extraction, and classification techniques to accurately identify emotions in text.</a:t>
            </a:r>
          </a:p>
          <a:p>
            <a:pPr marL="0" indent="0">
              <a:lnSpc>
                <a:spcPct val="74000"/>
              </a:lnSpc>
              <a:buNone/>
            </a:pPr>
            <a:r>
              <a:rPr lang="en-US" sz="2000">
                <a:latin typeface="Söhne"/>
                <a:cs typeface="Arial"/>
              </a:rPr>
              <a:t>Text2Emotion can be used in a variety of applications, such as sentiment analysis, customer feedback analysis, and social media monitoring. It is easy to use and can be integrated with other Python packages and libraries.</a:t>
            </a:r>
            <a:endParaRPr lang="en-US" sz="2000">
              <a:latin typeface="Söhne"/>
            </a:endParaRPr>
          </a:p>
          <a:p>
            <a:pPr marL="0" indent="0">
              <a:buNone/>
            </a:pPr>
            <a:endParaRPr lang="en-US" sz="2000">
              <a:solidFill>
                <a:srgbClr val="77A2BB"/>
              </a:solidFill>
              <a:latin typeface="Söhne"/>
            </a:endParaRPr>
          </a:p>
          <a:p>
            <a:pPr marL="0" indent="0">
              <a:buNone/>
            </a:pPr>
            <a:endParaRPr lang="en-US" sz="1900">
              <a:ea typeface="+mn-lt"/>
              <a:cs typeface="+mn-lt"/>
            </a:endParaRPr>
          </a:p>
          <a:p>
            <a:pPr marL="0" indent="0">
              <a:buNone/>
            </a:pPr>
            <a:endParaRPr lang="en-US"/>
          </a:p>
          <a:p>
            <a:pPr marL="0" indent="0">
              <a:buNone/>
            </a:pPr>
            <a:endParaRPr lang="en-US" sz="1900">
              <a:latin typeface="Söhne"/>
              <a:ea typeface="+mn-lt"/>
              <a:cs typeface="+mn-lt"/>
            </a:endParaRPr>
          </a:p>
          <a:p>
            <a:pPr marL="0" indent="0">
              <a:buNone/>
            </a:pPr>
            <a:endParaRPr lang="en-US">
              <a:latin typeface="Franklin Gothic Book" panose="020B0503020102020204"/>
              <a:ea typeface="+mn-lt"/>
              <a:cs typeface="+mn-lt"/>
            </a:endParaRPr>
          </a:p>
          <a:p>
            <a:pPr marL="0" indent="0">
              <a:buNone/>
            </a:pPr>
            <a:endParaRPr lang="en-US">
              <a:ea typeface="+mn-lt"/>
              <a:cs typeface="+mn-lt"/>
            </a:endParaRPr>
          </a:p>
          <a:p>
            <a:pPr marL="383540" indent="-383540"/>
            <a:endParaRPr lang="en-US"/>
          </a:p>
        </p:txBody>
      </p:sp>
    </p:spTree>
    <p:extLst>
      <p:ext uri="{BB962C8B-B14F-4D97-AF65-F5344CB8AC3E}">
        <p14:creationId xmlns:p14="http://schemas.microsoft.com/office/powerpoint/2010/main" val="338651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B016-E494-4086-0FEB-46B492E6669B}"/>
              </a:ext>
            </a:extLst>
          </p:cNvPr>
          <p:cNvSpPr>
            <a:spLocks noGrp="1"/>
          </p:cNvSpPr>
          <p:nvPr>
            <p:ph type="title"/>
          </p:nvPr>
        </p:nvSpPr>
        <p:spPr>
          <a:xfrm>
            <a:off x="1301044" y="375356"/>
            <a:ext cx="9601200" cy="1485900"/>
          </a:xfrm>
        </p:spPr>
        <p:txBody>
          <a:bodyPr/>
          <a:lstStyle/>
          <a:p>
            <a:r>
              <a:rPr lang="en-US"/>
              <a:t>Literature survey</a:t>
            </a:r>
          </a:p>
        </p:txBody>
      </p:sp>
      <p:sp>
        <p:nvSpPr>
          <p:cNvPr id="3" name="Content Placeholder 2">
            <a:extLst>
              <a:ext uri="{FF2B5EF4-FFF2-40B4-BE49-F238E27FC236}">
                <a16:creationId xmlns:a16="http://schemas.microsoft.com/office/drawing/2014/main" id="{5988E778-D7AF-42EB-ACC5-E87929834C27}"/>
              </a:ext>
            </a:extLst>
          </p:cNvPr>
          <p:cNvSpPr>
            <a:spLocks noGrp="1"/>
          </p:cNvSpPr>
          <p:nvPr>
            <p:ph idx="1"/>
          </p:nvPr>
        </p:nvSpPr>
        <p:spPr>
          <a:xfrm>
            <a:off x="1209136" y="1502228"/>
            <a:ext cx="9601200" cy="4648591"/>
          </a:xfrm>
        </p:spPr>
        <p:txBody>
          <a:bodyPr vert="horz" lIns="91440" tIns="45720" rIns="91440" bIns="45720" rtlCol="0" anchor="t">
            <a:normAutofit fontScale="25000" lnSpcReduction="20000"/>
          </a:bodyPr>
          <a:lstStyle/>
          <a:p>
            <a:pPr marL="383540" indent="-383540"/>
            <a:r>
              <a:rPr lang="en-IN" sz="7600" b="1">
                <a:solidFill>
                  <a:srgbClr val="191B0E"/>
                </a:solidFill>
                <a:latin typeface="Arial"/>
                <a:cs typeface="Arial"/>
              </a:rPr>
              <a:t>Relation Extraction | Natural Language Processing </a:t>
            </a:r>
          </a:p>
          <a:p>
            <a:pPr marL="0" indent="0">
              <a:buNone/>
            </a:pPr>
            <a:r>
              <a:rPr lang="en-IN" sz="6400" b="1">
                <a:solidFill>
                  <a:srgbClr val="191B0E"/>
                </a:solidFill>
                <a:latin typeface="Arial"/>
                <a:cs typeface="Arial"/>
              </a:rPr>
              <a:t>         </a:t>
            </a:r>
            <a:r>
              <a:rPr lang="en-IN" sz="5600">
                <a:solidFill>
                  <a:srgbClr val="191B0E"/>
                </a:solidFill>
                <a:latin typeface="Arial"/>
                <a:cs typeface="Arial"/>
              </a:rPr>
              <a:t>by </a:t>
            </a:r>
            <a:r>
              <a:rPr lang="en-IN" sz="5400" b="0" u="sng">
                <a:effectLst/>
                <a:latin typeface="Roboto"/>
                <a:ea typeface="Roboto"/>
                <a:cs typeface="Roboto"/>
              </a:rPr>
              <a:t>Chandresh Maurya</a:t>
            </a:r>
            <a:r>
              <a:rPr lang="en-IN" sz="5400" b="0">
                <a:effectLst/>
                <a:latin typeface="Roboto"/>
                <a:ea typeface="Roboto"/>
                <a:cs typeface="Roboto"/>
              </a:rPr>
              <a:t> MAR, 2021</a:t>
            </a:r>
          </a:p>
          <a:p>
            <a:pPr marL="530352" lvl="1" indent="0">
              <a:lnSpc>
                <a:spcPct val="124000"/>
              </a:lnSpc>
              <a:buNone/>
            </a:pPr>
            <a:r>
              <a:rPr lang="en-US" sz="6400">
                <a:solidFill>
                  <a:srgbClr val="77A2BB"/>
                </a:solidFill>
                <a:latin typeface="Söhne"/>
                <a:hlinkClick r:id="rId2">
                  <a:extLst>
                    <a:ext uri="{A12FA001-AC4F-418D-AE19-62706E023703}">
                      <ahyp:hlinkClr xmlns:ahyp="http://schemas.microsoft.com/office/drawing/2018/hyperlinkcolor" val="tx"/>
                    </a:ext>
                  </a:extLst>
                </a:hlinkClick>
              </a:rPr>
              <a:t>https://www.youtube.com/watch?v=t0R3NdT1vGY</a:t>
            </a:r>
            <a:endParaRPr lang="en-IN" sz="6400">
              <a:solidFill>
                <a:srgbClr val="77A2BB"/>
              </a:solidFill>
              <a:latin typeface="Söhne"/>
            </a:endParaRPr>
          </a:p>
          <a:p>
            <a:pPr marL="383540" indent="-383540"/>
            <a:endParaRPr lang="en-US" sz="7200">
              <a:solidFill>
                <a:srgbClr val="D1D5DB"/>
              </a:solidFill>
              <a:highlight>
                <a:srgbClr val="444654"/>
              </a:highlight>
              <a:latin typeface="Franklin Gothic Book"/>
              <a:ea typeface="+mn-lt"/>
              <a:cs typeface="Arial"/>
            </a:endParaRPr>
          </a:p>
          <a:p>
            <a:pPr marL="0" indent="0">
              <a:buNone/>
            </a:pPr>
            <a:r>
              <a:rPr lang="en-US" sz="5600">
                <a:solidFill>
                  <a:srgbClr val="191B0E"/>
                </a:solidFill>
                <a:latin typeface="Arial"/>
                <a:cs typeface="Arial"/>
              </a:rPr>
              <a:t> </a:t>
            </a:r>
            <a:r>
              <a:rPr lang="en-US" sz="8000">
                <a:latin typeface="Söhne"/>
                <a:cs typeface="Arial"/>
              </a:rPr>
              <a:t>Through this talk we learn about the concepts of Relation Extraction. Relation Extraction is a process of identifying and extracting the connections between different things or entities mentioned in a text. This task involves analyzing the text and identifying the entities involved, such as people, places, or things, and then determining how they are related to each other. The goal of relation extraction is to extract these  structured relationships from unstructured text data, which can be valuable for a wide range of applications.      </a:t>
            </a:r>
          </a:p>
          <a:p>
            <a:pPr marL="0" indent="0">
              <a:buNone/>
            </a:pPr>
            <a:r>
              <a:rPr lang="en-US" sz="8000">
                <a:latin typeface="Söhne"/>
                <a:cs typeface="Arial"/>
              </a:rPr>
              <a:t> One of the key challenges associated with relation extraction is determining the correct relationships between entities. This can be especially difficult when dealing with complex or ambiguous text. Additionally, different types of relations may require different extraction techniques, and the quality of the extracted relations can be affected by factors such as the quality of the input data and the specific extraction algorithm used. </a:t>
            </a:r>
          </a:p>
          <a:p>
            <a:pPr marL="0" indent="0">
              <a:buNone/>
            </a:pPr>
            <a:endParaRPr lang="en-US" sz="2000">
              <a:solidFill>
                <a:srgbClr val="77A2BB"/>
              </a:solidFill>
              <a:latin typeface="Söhne"/>
            </a:endParaRPr>
          </a:p>
          <a:p>
            <a:pPr marL="0" indent="0">
              <a:buNone/>
            </a:pPr>
            <a:endParaRPr lang="en-US" sz="1900">
              <a:ea typeface="+mn-lt"/>
              <a:cs typeface="+mn-lt"/>
            </a:endParaRPr>
          </a:p>
          <a:p>
            <a:pPr marL="0" indent="0">
              <a:buNone/>
            </a:pPr>
            <a:endParaRPr lang="en-US"/>
          </a:p>
          <a:p>
            <a:pPr marL="0" indent="0">
              <a:buNone/>
            </a:pPr>
            <a:endParaRPr lang="en-US" sz="1900">
              <a:latin typeface="Söhne"/>
              <a:ea typeface="+mn-lt"/>
              <a:cs typeface="+mn-lt"/>
            </a:endParaRPr>
          </a:p>
          <a:p>
            <a:pPr marL="0" indent="0">
              <a:buNone/>
            </a:pPr>
            <a:endParaRPr lang="en-US">
              <a:latin typeface="Franklin Gothic Book" panose="020B0503020102020204"/>
              <a:ea typeface="+mn-lt"/>
              <a:cs typeface="+mn-lt"/>
            </a:endParaRPr>
          </a:p>
          <a:p>
            <a:pPr marL="0" indent="0">
              <a:buNone/>
            </a:pPr>
            <a:endParaRPr lang="en-US">
              <a:ea typeface="+mn-lt"/>
              <a:cs typeface="+mn-lt"/>
            </a:endParaRPr>
          </a:p>
          <a:p>
            <a:pPr marL="383540" indent="-383540"/>
            <a:endParaRPr lang="en-US"/>
          </a:p>
        </p:txBody>
      </p:sp>
    </p:spTree>
    <p:extLst>
      <p:ext uri="{BB962C8B-B14F-4D97-AF65-F5344CB8AC3E}">
        <p14:creationId xmlns:p14="http://schemas.microsoft.com/office/powerpoint/2010/main" val="403817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normAutofit/>
          </a:bodyPr>
          <a:lstStyle/>
          <a:p>
            <a:r>
              <a:rPr lang="en-GB" sz="4400">
                <a:solidFill>
                  <a:schemeClr val="tx1"/>
                </a:solidFill>
                <a:ea typeface="+mj-lt"/>
                <a:cs typeface="+mj-lt"/>
              </a:rPr>
              <a:t>Lexicon-</a:t>
            </a:r>
            <a:r>
              <a:rPr lang="en-US" sz="4400">
                <a:solidFill>
                  <a:schemeClr val="tx1"/>
                </a:solidFill>
                <a:ea typeface="+mj-lt"/>
                <a:cs typeface="+mj-lt"/>
              </a:rPr>
              <a:t>based Approach</a:t>
            </a:r>
            <a:endParaRPr lang="en-US"/>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pPr algn="l">
              <a:buFont typeface="Arial" panose="020B0604020202020204" pitchFamily="34" charset="0"/>
              <a:buChar char="•"/>
            </a:pPr>
            <a:r>
              <a:rPr lang="en-IN" b="0" i="0" u="none" strike="noStrike">
                <a:solidFill>
                  <a:srgbClr val="374151"/>
                </a:solidFill>
                <a:effectLst/>
                <a:latin typeface="Söhne"/>
              </a:rPr>
              <a:t>The lexicon-based approach to sentiment analysis uses pre-defined dictionaries or lexicons with assigned sentiment scores.</a:t>
            </a:r>
          </a:p>
          <a:p>
            <a:pPr algn="l">
              <a:buFont typeface="Arial" panose="020B0604020202020204" pitchFamily="34" charset="0"/>
              <a:buChar char="•"/>
            </a:pPr>
            <a:r>
              <a:rPr lang="en-IN" b="0" i="0" u="none" strike="noStrike">
                <a:solidFill>
                  <a:srgbClr val="374151"/>
                </a:solidFill>
                <a:effectLst/>
                <a:latin typeface="Söhne"/>
              </a:rPr>
              <a:t>Lexicons can be manually created or generated using machine learning techniques.</a:t>
            </a:r>
          </a:p>
          <a:p>
            <a:pPr algn="l">
              <a:buFont typeface="Arial" panose="020B0604020202020204" pitchFamily="34" charset="0"/>
              <a:buChar char="•"/>
            </a:pPr>
            <a:r>
              <a:rPr lang="en-IN" b="0" i="0" u="none" strike="noStrike">
                <a:solidFill>
                  <a:srgbClr val="374151"/>
                </a:solidFill>
                <a:effectLst/>
                <a:latin typeface="Söhne"/>
              </a:rPr>
              <a:t>The approach matches words in the text with the words in the lexicon and aggregates sentiment scores to determine overall sentiment.</a:t>
            </a:r>
          </a:p>
          <a:p>
            <a:pPr algn="l">
              <a:buFont typeface="Arial" panose="020B0604020202020204" pitchFamily="34" charset="0"/>
              <a:buChar char="•"/>
            </a:pPr>
            <a:r>
              <a:rPr lang="en-IN" b="0" i="0" u="none" strike="noStrike">
                <a:solidFill>
                  <a:srgbClr val="374151"/>
                </a:solidFill>
                <a:effectLst/>
                <a:latin typeface="Söhne"/>
              </a:rPr>
              <a:t>This approach is simple and computationally efficient but may struggle with sarcasm, irony, or words with multiple meanings.</a:t>
            </a:r>
          </a:p>
          <a:p>
            <a:pPr algn="l">
              <a:buFont typeface="Arial" panose="020B0604020202020204" pitchFamily="34" charset="0"/>
              <a:buChar char="•"/>
            </a:pPr>
            <a:r>
              <a:rPr lang="en-IN" b="0" i="0" u="none" strike="noStrike">
                <a:solidFill>
                  <a:srgbClr val="374151"/>
                </a:solidFill>
                <a:effectLst/>
                <a:latin typeface="Söhne"/>
              </a:rPr>
              <a:t>It requires a comprehensive and accurate lexicon to produce reliable results.</a:t>
            </a:r>
          </a:p>
          <a:p>
            <a:pPr algn="l">
              <a:buFont typeface="Arial" panose="020B0604020202020204" pitchFamily="34" charset="0"/>
              <a:buChar char="•"/>
            </a:pPr>
            <a:r>
              <a:rPr lang="en-IN" b="0" i="0" u="none" strike="noStrike">
                <a:solidFill>
                  <a:srgbClr val="374151"/>
                </a:solidFill>
                <a:effectLst/>
                <a:latin typeface="Söhne"/>
              </a:rPr>
              <a:t>The lexicon-based approach is often used as a baseline for sentiment analysis models.</a:t>
            </a:r>
          </a:p>
          <a:p>
            <a:pPr algn="l">
              <a:buFont typeface="Arial" panose="020B0604020202020204" pitchFamily="34" charset="0"/>
              <a:buChar char="•"/>
            </a:pPr>
            <a:r>
              <a:rPr lang="en-IN" b="0" i="0" u="none" strike="noStrike">
                <a:solidFill>
                  <a:srgbClr val="374151"/>
                </a:solidFill>
                <a:effectLst/>
                <a:latin typeface="Söhne"/>
              </a:rPr>
              <a:t>It can be combined with other techniques to improve accuracy.</a:t>
            </a:r>
          </a:p>
          <a:p>
            <a:pPr marL="0" indent="0">
              <a:buNone/>
            </a:pPr>
            <a:endParaRPr lang="en-US"/>
          </a:p>
        </p:txBody>
      </p:sp>
    </p:spTree>
    <p:extLst>
      <p:ext uri="{BB962C8B-B14F-4D97-AF65-F5344CB8AC3E}">
        <p14:creationId xmlns:p14="http://schemas.microsoft.com/office/powerpoint/2010/main" val="2269574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784743" y="685800"/>
            <a:ext cx="5793475" cy="1485900"/>
          </a:xfrm>
        </p:spPr>
        <p:txBody>
          <a:bodyPr>
            <a:normAutofit/>
          </a:bodyPr>
          <a:lstStyle/>
          <a:p>
            <a:r>
              <a:rPr lang="en-US"/>
              <a:t>The Tempest</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784743" y="2286000"/>
            <a:ext cx="5793475" cy="3581400"/>
          </a:xfrm>
        </p:spPr>
        <p:txBody>
          <a:bodyPr>
            <a:normAutofit/>
          </a:bodyPr>
          <a:lstStyle/>
          <a:p>
            <a:r>
              <a:rPr lang="en-IN" sz="1900" b="0" i="0" u="none" strike="noStrike">
                <a:effectLst/>
                <a:latin typeface="Söhne"/>
              </a:rPr>
              <a:t>"The Tempest" is a play written by William Shakespeare, believed to have been written around 1610–1611. The play is set on a remote island, where the exiled Duke of Milan, Prospero, uses his magic powers to manipulate the events that take place on the island.</a:t>
            </a:r>
          </a:p>
          <a:p>
            <a:r>
              <a:rPr lang="en-IN" sz="1900" b="0" i="0" u="none" strike="noStrike">
                <a:effectLst/>
                <a:latin typeface="Söhne"/>
              </a:rPr>
              <a:t>The play is notable for its exploration of themes such as the abuse of power, the nature of forgiveness, and the relationship between art and illusion. It also features a diverse range of characters, including the sprite Ariel, the monstrous Caliban, and the shipwrecked nobles Alonso, Antonio, and Ferdinand.</a:t>
            </a:r>
          </a:p>
          <a:p>
            <a:pPr marL="457200" indent="-457200">
              <a:buFont typeface="+mj-lt"/>
              <a:buAutoNum type="arabicPeriod"/>
            </a:pPr>
            <a:endParaRPr lang="en-IN" sz="1900" b="0" i="0" u="none" strike="noStrike">
              <a:effectLst/>
              <a:latin typeface="Söhne"/>
            </a:endParaRPr>
          </a:p>
        </p:txBody>
      </p:sp>
      <p:sp>
        <p:nvSpPr>
          <p:cNvPr id="1037" name="Rectangle 1032">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descr="The Tempest' Overview">
            <a:extLst>
              <a:ext uri="{FF2B5EF4-FFF2-40B4-BE49-F238E27FC236}">
                <a16:creationId xmlns:a16="http://schemas.microsoft.com/office/drawing/2014/main" id="{4F982FA6-1881-0257-3786-F251EA06A0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1" r="32955" b="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C7F0-8E0A-70DA-72EC-D053D794124A}"/>
              </a:ext>
            </a:extLst>
          </p:cNvPr>
          <p:cNvSpPr>
            <a:spLocks noGrp="1"/>
          </p:cNvSpPr>
          <p:nvPr>
            <p:ph type="ctrTitle"/>
          </p:nvPr>
        </p:nvSpPr>
        <p:spPr>
          <a:xfrm>
            <a:off x="1915385" y="2359330"/>
            <a:ext cx="8361229" cy="882223"/>
          </a:xfrm>
        </p:spPr>
        <p:txBody>
          <a:bodyPr/>
          <a:lstStyle/>
          <a:p>
            <a:r>
              <a:rPr lang="en-US" sz="4400" b="1" spc="170" err="1"/>
              <a:t>B.</a:t>
            </a:r>
            <a:r>
              <a:rPr lang="en-US" sz="4400" b="1" cap="none" spc="170" err="1"/>
              <a:t>Tech</a:t>
            </a:r>
            <a:r>
              <a:rPr lang="en-US" sz="4400" b="1" spc="170"/>
              <a:t> Thesis Project</a:t>
            </a:r>
          </a:p>
        </p:txBody>
      </p:sp>
      <p:sp>
        <p:nvSpPr>
          <p:cNvPr id="3" name="Subtitle 2">
            <a:extLst>
              <a:ext uri="{FF2B5EF4-FFF2-40B4-BE49-F238E27FC236}">
                <a16:creationId xmlns:a16="http://schemas.microsoft.com/office/drawing/2014/main" id="{F87429C1-426E-5969-6452-6B4690CCE575}"/>
              </a:ext>
            </a:extLst>
          </p:cNvPr>
          <p:cNvSpPr>
            <a:spLocks noGrp="1"/>
          </p:cNvSpPr>
          <p:nvPr>
            <p:ph type="subTitle" idx="1"/>
          </p:nvPr>
        </p:nvSpPr>
        <p:spPr/>
        <p:txBody>
          <a:bodyPr>
            <a:normAutofit fontScale="92500" lnSpcReduction="10000"/>
          </a:bodyPr>
          <a:lstStyle/>
          <a:p>
            <a:r>
              <a:rPr lang="en-US"/>
              <a:t>Bhavya Kumar Garg (20UCC033)</a:t>
            </a:r>
          </a:p>
          <a:p>
            <a:r>
              <a:rPr lang="en-US" err="1"/>
              <a:t>Rashi</a:t>
            </a:r>
            <a:r>
              <a:rPr lang="en-US"/>
              <a:t> Gupta (20UCC088)</a:t>
            </a:r>
          </a:p>
          <a:p>
            <a:r>
              <a:rPr lang="en-US" err="1"/>
              <a:t>Twishpeeka</a:t>
            </a:r>
            <a:r>
              <a:rPr lang="en-US"/>
              <a:t> Rathore (20UCC110)</a:t>
            </a:r>
          </a:p>
        </p:txBody>
      </p:sp>
    </p:spTree>
    <p:extLst>
      <p:ext uri="{BB962C8B-B14F-4D97-AF65-F5344CB8AC3E}">
        <p14:creationId xmlns:p14="http://schemas.microsoft.com/office/powerpoint/2010/main" val="2371083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SA on “The Tempest”</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r>
              <a:rPr lang="en-US">
                <a:solidFill>
                  <a:srgbClr val="374151"/>
                </a:solidFill>
                <a:latin typeface="Söhne"/>
              </a:rPr>
              <a:t>Approach used: Lexicon Based</a:t>
            </a:r>
          </a:p>
          <a:p>
            <a:r>
              <a:rPr lang="en-US">
                <a:solidFill>
                  <a:srgbClr val="374151"/>
                </a:solidFill>
                <a:latin typeface="Söhne"/>
              </a:rPr>
              <a:t>Libraries used: </a:t>
            </a:r>
          </a:p>
          <a:p>
            <a:pPr lvl="1"/>
            <a:r>
              <a:rPr lang="en-US">
                <a:solidFill>
                  <a:srgbClr val="374151"/>
                </a:solidFill>
                <a:latin typeface="Söhne"/>
              </a:rPr>
              <a:t>NLTK </a:t>
            </a:r>
          </a:p>
          <a:p>
            <a:pPr lvl="1"/>
            <a:r>
              <a:rPr lang="en-US">
                <a:solidFill>
                  <a:srgbClr val="374151"/>
                </a:solidFill>
                <a:latin typeface="Söhne"/>
              </a:rPr>
              <a:t>VADER </a:t>
            </a:r>
          </a:p>
          <a:p>
            <a:pPr lvl="1"/>
            <a:r>
              <a:rPr lang="en-US">
                <a:solidFill>
                  <a:srgbClr val="374151"/>
                </a:solidFill>
                <a:latin typeface="Söhne"/>
              </a:rPr>
              <a:t>Text2Emotion </a:t>
            </a:r>
          </a:p>
          <a:p>
            <a:pPr lvl="1"/>
            <a:r>
              <a:rPr lang="en-US">
                <a:solidFill>
                  <a:srgbClr val="374151"/>
                </a:solidFill>
                <a:latin typeface="Söhne"/>
              </a:rPr>
              <a:t>Source used for eBook: https://</a:t>
            </a:r>
            <a:r>
              <a:rPr lang="en-US" err="1">
                <a:solidFill>
                  <a:srgbClr val="374151"/>
                </a:solidFill>
                <a:latin typeface="Söhne"/>
              </a:rPr>
              <a:t>www.gutenberg.org</a:t>
            </a:r>
            <a:r>
              <a:rPr lang="en-US">
                <a:solidFill>
                  <a:srgbClr val="374151"/>
                </a:solidFill>
                <a:latin typeface="Söhne"/>
              </a:rPr>
              <a:t>/files/23042/23042-0.txt</a:t>
            </a:r>
          </a:p>
          <a:p>
            <a:pPr marL="457200" indent="-457200">
              <a:buFont typeface="+mj-lt"/>
              <a:buAutoNum type="arabicPeriod"/>
            </a:pPr>
            <a:endParaRPr lang="en-US">
              <a:solidFill>
                <a:srgbClr val="374151"/>
              </a:solidFill>
              <a:latin typeface="Söhne"/>
            </a:endParaRPr>
          </a:p>
          <a:p>
            <a:pPr marL="457200" indent="-457200">
              <a:buFont typeface="+mj-lt"/>
              <a:buAutoNum type="arabicPeriod"/>
            </a:pPr>
            <a:endParaRPr lang="en-IN" b="0" i="0" u="none" strike="noStrike">
              <a:solidFill>
                <a:srgbClr val="374151"/>
              </a:solidFill>
              <a:effectLst/>
              <a:latin typeface="Söhne"/>
            </a:endParaRPr>
          </a:p>
        </p:txBody>
      </p:sp>
    </p:spTree>
    <p:extLst>
      <p:ext uri="{BB962C8B-B14F-4D97-AF65-F5344CB8AC3E}">
        <p14:creationId xmlns:p14="http://schemas.microsoft.com/office/powerpoint/2010/main" val="52201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484488" y="898580"/>
            <a:ext cx="2731273" cy="912181"/>
          </a:xfrm>
        </p:spPr>
        <p:txBody>
          <a:bodyPr>
            <a:normAutofit/>
          </a:bodyPr>
          <a:lstStyle/>
          <a:p>
            <a:pPr>
              <a:lnSpc>
                <a:spcPct val="79000"/>
              </a:lnSpc>
            </a:pPr>
            <a:r>
              <a:rPr lang="en-US" sz="3700"/>
              <a:t>NLTK</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8237884" y="1650884"/>
            <a:ext cx="2578873" cy="4830613"/>
          </a:xfrm>
          <a:noFill/>
          <a:ln>
            <a:noFill/>
          </a:ln>
        </p:spPr>
        <p:txBody>
          <a:bodyPr vert="horz" lIns="91440" tIns="45720" rIns="91440" bIns="45720" rtlCol="0" anchor="t">
            <a:normAutofit/>
          </a:bodyPr>
          <a:lstStyle/>
          <a:p>
            <a:pPr marL="457200" indent="-457200">
              <a:lnSpc>
                <a:spcPct val="74000"/>
              </a:lnSpc>
              <a:buAutoNum type="arabicPeriod"/>
            </a:pPr>
            <a:endParaRPr lang="en-IN" sz="1400">
              <a:solidFill>
                <a:srgbClr val="374151"/>
              </a:solidFill>
              <a:latin typeface="Söhne"/>
            </a:endParaRPr>
          </a:p>
          <a:p>
            <a:pPr marL="457200" indent="-457200">
              <a:lnSpc>
                <a:spcPct val="74000"/>
              </a:lnSpc>
              <a:buAutoNum type="arabicPeriod"/>
            </a:pPr>
            <a:r>
              <a:rPr lang="en-IN" sz="1600">
                <a:solidFill>
                  <a:srgbClr val="374151"/>
                </a:solidFill>
                <a:latin typeface="Söhne"/>
              </a:rPr>
              <a:t>Text2emotion is the python package developed with the clear intension to find the appropriate emotions embedded in the text data.</a:t>
            </a:r>
            <a:endParaRPr lang="en-IN" sz="1600" b="0" i="0" u="none" strike="noStrike">
              <a:solidFill>
                <a:srgbClr val="374151"/>
              </a:solidFill>
              <a:effectLst/>
              <a:latin typeface="Söhne"/>
            </a:endParaRPr>
          </a:p>
          <a:p>
            <a:pPr marL="457200" indent="-457200">
              <a:lnSpc>
                <a:spcPct val="74000"/>
              </a:lnSpc>
              <a:buAutoNum type="arabicPeriod"/>
            </a:pPr>
            <a:r>
              <a:rPr lang="en-IN" sz="1600">
                <a:solidFill>
                  <a:srgbClr val="374151"/>
                </a:solidFill>
                <a:latin typeface="Söhne"/>
                <a:ea typeface="+mn-lt"/>
                <a:cs typeface="+mn-lt"/>
              </a:rPr>
              <a:t>Processes any textual data, recognizes the emotion embedded in it, and provides the output in the form of a dictionary.</a:t>
            </a:r>
          </a:p>
          <a:p>
            <a:pPr marL="457200" indent="-457200">
              <a:lnSpc>
                <a:spcPct val="74000"/>
              </a:lnSpc>
              <a:buAutoNum type="arabicPeriod"/>
            </a:pPr>
            <a:r>
              <a:rPr lang="en-IN" sz="1600">
                <a:solidFill>
                  <a:srgbClr val="374151"/>
                </a:solidFill>
                <a:latin typeface="Söhne"/>
                <a:ea typeface="+mn-lt"/>
                <a:cs typeface="+mn-lt"/>
              </a:rPr>
              <a:t>Well suited with 5 basic emotion categories such as Happy, Angry, Sad, Surprise and Fear.</a:t>
            </a:r>
          </a:p>
          <a:p>
            <a:pPr marL="0" indent="0">
              <a:buNone/>
            </a:pPr>
            <a:endParaRPr lang="en-IN" sz="1500">
              <a:solidFill>
                <a:srgbClr val="292929"/>
              </a:solidFill>
              <a:highlight>
                <a:srgbClr val="FFFFFF"/>
              </a:highlight>
            </a:endParaRPr>
          </a:p>
          <a:p>
            <a:pPr marL="457200" indent="-457200">
              <a:buAutoNum type="arabicPeriod"/>
            </a:pPr>
            <a:endParaRPr lang="en-IN">
              <a:solidFill>
                <a:srgbClr val="374151"/>
              </a:solidFill>
              <a:latin typeface="Söhne"/>
            </a:endParaRPr>
          </a:p>
        </p:txBody>
      </p:sp>
      <p:sp>
        <p:nvSpPr>
          <p:cNvPr id="4" name="Content Placeholder 2">
            <a:extLst>
              <a:ext uri="{FF2B5EF4-FFF2-40B4-BE49-F238E27FC236}">
                <a16:creationId xmlns:a16="http://schemas.microsoft.com/office/drawing/2014/main" id="{4B062100-3444-B07D-5C51-DF10AD9AF8E5}"/>
              </a:ext>
            </a:extLst>
          </p:cNvPr>
          <p:cNvSpPr txBox="1">
            <a:spLocks/>
          </p:cNvSpPr>
          <p:nvPr/>
        </p:nvSpPr>
        <p:spPr>
          <a:xfrm>
            <a:off x="4806563" y="1650885"/>
            <a:ext cx="2748206" cy="4449613"/>
          </a:xfrm>
          <a:prstGeom prst="rect">
            <a:avLst/>
          </a:prstGeom>
        </p:spPr>
        <p:txBody>
          <a:bodyPr vert="horz" lIns="91440" tIns="45720" rIns="91440" bIns="45720" rtlCol="0" anchor="t">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457200" indent="-457200">
              <a:buFont typeface="+mj-lt"/>
              <a:buAutoNum type="arabicPeriod"/>
            </a:pPr>
            <a:r>
              <a:rPr lang="en-IN" sz="1600" b="0" i="0" u="none" strike="noStrike">
                <a:solidFill>
                  <a:srgbClr val="374151"/>
                </a:solidFill>
                <a:effectLst/>
                <a:latin typeface="Söhne"/>
              </a:rPr>
              <a:t>Valence Aware Dictionary and </a:t>
            </a:r>
            <a:r>
              <a:rPr lang="en-IN" sz="1600">
                <a:solidFill>
                  <a:srgbClr val="374151"/>
                </a:solidFill>
                <a:latin typeface="Söhne"/>
              </a:rPr>
              <a:t>sentiment </a:t>
            </a:r>
            <a:r>
              <a:rPr lang="en-IN" sz="1600" b="0" i="0" u="none" strike="noStrike">
                <a:solidFill>
                  <a:srgbClr val="374151"/>
                </a:solidFill>
                <a:effectLst/>
                <a:latin typeface="Söhne"/>
              </a:rPr>
              <a:t>Reasoner</a:t>
            </a:r>
            <a:r>
              <a:rPr lang="en-IN" sz="1600">
                <a:solidFill>
                  <a:srgbClr val="374151"/>
                </a:solidFill>
                <a:latin typeface="Söhne"/>
              </a:rPr>
              <a:t> </a:t>
            </a:r>
            <a:endParaRPr lang="en-IN" sz="1600" b="0" i="0" u="none" strike="noStrike">
              <a:solidFill>
                <a:srgbClr val="374151"/>
              </a:solidFill>
              <a:effectLst/>
              <a:latin typeface="Söhne"/>
            </a:endParaRPr>
          </a:p>
          <a:p>
            <a:pPr marL="457200" indent="-457200">
              <a:buFont typeface="+mj-lt"/>
              <a:buAutoNum type="arabicPeriod"/>
            </a:pPr>
            <a:r>
              <a:rPr lang="en-US" sz="1600">
                <a:solidFill>
                  <a:srgbClr val="374151"/>
                </a:solidFill>
                <a:latin typeface="Söhne"/>
              </a:rPr>
              <a:t>Dictionary-Based Approach</a:t>
            </a:r>
          </a:p>
          <a:p>
            <a:pPr marL="457200" indent="-457200">
              <a:buFont typeface="+mj-lt"/>
              <a:buAutoNum type="arabicPeriod"/>
            </a:pPr>
            <a:r>
              <a:rPr lang="en-IN" sz="1600">
                <a:solidFill>
                  <a:srgbClr val="374151"/>
                </a:solidFill>
                <a:latin typeface="Söhne"/>
              </a:rPr>
              <a:t>C</a:t>
            </a:r>
            <a:r>
              <a:rPr lang="en-IN" sz="1600" b="0" i="0" u="none" strike="noStrike">
                <a:solidFill>
                  <a:srgbClr val="374151"/>
                </a:solidFill>
                <a:effectLst/>
                <a:latin typeface="Söhne"/>
              </a:rPr>
              <a:t>ontains over 7,500 lexical features, including words, phrases, and emoticons, each with an associated positive, negative, and neutral sentiment score.</a:t>
            </a:r>
            <a:endParaRPr lang="en-US" sz="1600">
              <a:solidFill>
                <a:srgbClr val="374151"/>
              </a:solidFill>
              <a:latin typeface="Söhne"/>
            </a:endParaRPr>
          </a:p>
          <a:p>
            <a:pPr marL="457200" indent="-457200">
              <a:buFont typeface="+mj-lt"/>
              <a:buAutoNum type="arabicPeriod"/>
            </a:pPr>
            <a:r>
              <a:rPr lang="en-IN" sz="1600">
                <a:solidFill>
                  <a:srgbClr val="374151"/>
                </a:solidFill>
                <a:latin typeface="Söhne"/>
              </a:rPr>
              <a:t>A</a:t>
            </a:r>
            <a:r>
              <a:rPr lang="en-IN" sz="1600" b="0" i="0" u="none" strike="noStrike">
                <a:solidFill>
                  <a:srgbClr val="374151"/>
                </a:solidFill>
                <a:effectLst/>
                <a:latin typeface="Söhne"/>
              </a:rPr>
              <a:t>lso considers other factors such as punctuation, capitalization, and degree modifiers (such as "very" or "extremely").</a:t>
            </a:r>
            <a:endParaRPr lang="en-US" sz="1600">
              <a:solidFill>
                <a:srgbClr val="374151"/>
              </a:solidFill>
              <a:latin typeface="Söhne"/>
            </a:endParaRPr>
          </a:p>
          <a:p>
            <a:pPr marL="457200" indent="-457200">
              <a:buFont typeface="+mj-lt"/>
              <a:buAutoNum type="arabicPeriod"/>
            </a:pPr>
            <a:endParaRPr lang="en-IN">
              <a:solidFill>
                <a:srgbClr val="374151"/>
              </a:solidFill>
              <a:latin typeface="Söhne"/>
            </a:endParaRPr>
          </a:p>
        </p:txBody>
      </p:sp>
      <p:sp>
        <p:nvSpPr>
          <p:cNvPr id="5" name="Title 1">
            <a:extLst>
              <a:ext uri="{FF2B5EF4-FFF2-40B4-BE49-F238E27FC236}">
                <a16:creationId xmlns:a16="http://schemas.microsoft.com/office/drawing/2014/main" id="{74739AE1-B72A-FF09-602E-0D2E6A4CF5B7}"/>
              </a:ext>
            </a:extLst>
          </p:cNvPr>
          <p:cNvSpPr txBox="1">
            <a:spLocks/>
          </p:cNvSpPr>
          <p:nvPr/>
        </p:nvSpPr>
        <p:spPr>
          <a:xfrm>
            <a:off x="4800920" y="898579"/>
            <a:ext cx="2731273" cy="912181"/>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79000"/>
              </a:lnSpc>
            </a:pPr>
            <a:r>
              <a:rPr lang="en-US" sz="3700"/>
              <a:t>VADER</a:t>
            </a:r>
          </a:p>
        </p:txBody>
      </p:sp>
      <p:sp>
        <p:nvSpPr>
          <p:cNvPr id="6" name="Title 1">
            <a:extLst>
              <a:ext uri="{FF2B5EF4-FFF2-40B4-BE49-F238E27FC236}">
                <a16:creationId xmlns:a16="http://schemas.microsoft.com/office/drawing/2014/main" id="{453057D4-C366-3BE6-01CD-995DAF292205}"/>
              </a:ext>
            </a:extLst>
          </p:cNvPr>
          <p:cNvSpPr txBox="1">
            <a:spLocks/>
          </p:cNvSpPr>
          <p:nvPr/>
        </p:nvSpPr>
        <p:spPr>
          <a:xfrm>
            <a:off x="8131462" y="898578"/>
            <a:ext cx="2876384" cy="912181"/>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t>Text2emotion</a:t>
            </a:r>
          </a:p>
        </p:txBody>
      </p:sp>
      <p:sp>
        <p:nvSpPr>
          <p:cNvPr id="7" name="Content Placeholder 2">
            <a:extLst>
              <a:ext uri="{FF2B5EF4-FFF2-40B4-BE49-F238E27FC236}">
                <a16:creationId xmlns:a16="http://schemas.microsoft.com/office/drawing/2014/main" id="{0F871DA3-A885-E8CF-65FD-B10250D3D2F0}"/>
              </a:ext>
            </a:extLst>
          </p:cNvPr>
          <p:cNvSpPr txBox="1">
            <a:spLocks/>
          </p:cNvSpPr>
          <p:nvPr/>
        </p:nvSpPr>
        <p:spPr>
          <a:xfrm>
            <a:off x="1524000" y="1650885"/>
            <a:ext cx="2578873" cy="382872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457200" indent="-457200">
              <a:buFont typeface="+mj-lt"/>
              <a:buAutoNum type="arabicPeriod"/>
            </a:pPr>
            <a:r>
              <a:rPr lang="en-IN" sz="1600">
                <a:solidFill>
                  <a:srgbClr val="374151"/>
                </a:solidFill>
                <a:latin typeface="Söhne"/>
              </a:rPr>
              <a:t>Natural Language Toolkit</a:t>
            </a:r>
          </a:p>
          <a:p>
            <a:pPr marL="457200" indent="-457200">
              <a:buFont typeface="+mj-lt"/>
              <a:buAutoNum type="arabicPeriod"/>
            </a:pPr>
            <a:r>
              <a:rPr lang="en-IN" sz="1600">
                <a:solidFill>
                  <a:srgbClr val="374151"/>
                </a:solidFill>
                <a:latin typeface="Söhne"/>
              </a:rPr>
              <a:t>Python library that provides tools and resources for working with human language data.</a:t>
            </a:r>
          </a:p>
          <a:p>
            <a:pPr marL="457200" indent="-457200">
              <a:buFont typeface="+mj-lt"/>
              <a:buAutoNum type="arabicPeriod"/>
            </a:pPr>
            <a:r>
              <a:rPr lang="en-IN" sz="1600">
                <a:solidFill>
                  <a:srgbClr val="374151"/>
                </a:solidFill>
                <a:latin typeface="Söhne"/>
              </a:rPr>
              <a:t>In this case, used to tokenize the text into sentences.</a:t>
            </a:r>
          </a:p>
          <a:p>
            <a:pPr marL="457200" indent="-457200">
              <a:buFont typeface="+mj-lt"/>
              <a:buAutoNum type="arabicPeriod"/>
            </a:pPr>
            <a:endParaRPr lang="en-IN">
              <a:solidFill>
                <a:srgbClr val="374151"/>
              </a:solidFill>
              <a:latin typeface="Söhne"/>
            </a:endParaRPr>
          </a:p>
        </p:txBody>
      </p:sp>
    </p:spTree>
    <p:extLst>
      <p:ext uri="{BB962C8B-B14F-4D97-AF65-F5344CB8AC3E}">
        <p14:creationId xmlns:p14="http://schemas.microsoft.com/office/powerpoint/2010/main" val="63794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3200"/>
              <a:t>Installing necessary libraries.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8471423" y="1110882"/>
            <a:ext cx="3053039" cy="3931920"/>
          </a:xfrm>
        </p:spPr>
        <p:txBody>
          <a:bodyPr>
            <a:normAutofit/>
          </a:bodyPr>
          <a:lstStyle/>
          <a:p>
            <a:pPr marL="457200" indent="-457200">
              <a:buFont typeface="+mj-lt"/>
              <a:buAutoNum type="arabicPeriod"/>
            </a:pPr>
            <a:endParaRPr lang="en-US" sz="1600">
              <a:latin typeface="Söhne"/>
            </a:endParaRPr>
          </a:p>
          <a:p>
            <a:pPr marL="0" indent="0">
              <a:buNone/>
            </a:pPr>
            <a:endParaRPr lang="en-IN" sz="1600" b="0" i="0" u="none" strike="noStrike">
              <a:effectLst/>
              <a:latin typeface="Söhne"/>
            </a:endParaRP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5" name="Picture 4" descr="Text&#10;&#10;Description automatically generated">
            <a:extLst>
              <a:ext uri="{FF2B5EF4-FFF2-40B4-BE49-F238E27FC236}">
                <a16:creationId xmlns:a16="http://schemas.microsoft.com/office/drawing/2014/main" id="{2BB63923-9245-65BC-7CB7-A567EA47130D}"/>
              </a:ext>
            </a:extLst>
          </p:cNvPr>
          <p:cNvPicPr>
            <a:picLocks noChangeAspect="1"/>
          </p:cNvPicPr>
          <p:nvPr/>
        </p:nvPicPr>
        <p:blipFill>
          <a:blip r:embed="rId2"/>
          <a:stretch>
            <a:fillRect/>
          </a:stretch>
        </p:blipFill>
        <p:spPr>
          <a:xfrm>
            <a:off x="439799" y="1209433"/>
            <a:ext cx="7103836" cy="4213356"/>
          </a:xfrm>
          <a:prstGeom prst="rect">
            <a:avLst/>
          </a:prstGeom>
        </p:spPr>
      </p:pic>
    </p:spTree>
    <p:extLst>
      <p:ext uri="{BB962C8B-B14F-4D97-AF65-F5344CB8AC3E}">
        <p14:creationId xmlns:p14="http://schemas.microsoft.com/office/powerpoint/2010/main" val="1574510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3200"/>
              <a:t>Python code to perform SA on the complete book.</a:t>
            </a:r>
          </a:p>
        </p:txBody>
      </p:sp>
      <p:pic>
        <p:nvPicPr>
          <p:cNvPr id="7" name="Picture 6" descr="Text&#10;&#10;Description automatically generated">
            <a:extLst>
              <a:ext uri="{FF2B5EF4-FFF2-40B4-BE49-F238E27FC236}">
                <a16:creationId xmlns:a16="http://schemas.microsoft.com/office/drawing/2014/main" id="{E3E325CA-F948-2520-40E2-9043085571A8}"/>
              </a:ext>
            </a:extLst>
          </p:cNvPr>
          <p:cNvPicPr>
            <a:picLocks noChangeAspect="1"/>
          </p:cNvPicPr>
          <p:nvPr/>
        </p:nvPicPr>
        <p:blipFill>
          <a:blip r:embed="rId2"/>
          <a:stretch>
            <a:fillRect/>
          </a:stretch>
        </p:blipFill>
        <p:spPr>
          <a:xfrm>
            <a:off x="634275" y="1358887"/>
            <a:ext cx="6906003" cy="4143600"/>
          </a:xfrm>
          <a:prstGeom prst="rect">
            <a:avLst/>
          </a:prstGeom>
        </p:spPr>
      </p:pic>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8471423" y="1110882"/>
            <a:ext cx="3053039" cy="3931920"/>
          </a:xfrm>
        </p:spPr>
        <p:txBody>
          <a:bodyPr>
            <a:normAutofit/>
          </a:bodyPr>
          <a:lstStyle/>
          <a:p>
            <a:pPr marL="457200" indent="-457200">
              <a:buFont typeface="+mj-lt"/>
              <a:buAutoNum type="arabicPeriod"/>
            </a:pPr>
            <a:endParaRPr lang="en-US" sz="1600">
              <a:latin typeface="Söhne"/>
            </a:endParaRPr>
          </a:p>
          <a:p>
            <a:pPr marL="0" indent="0">
              <a:buNone/>
            </a:pPr>
            <a:endParaRPr lang="en-IN" sz="1600" b="0" i="0" u="none" strike="noStrike">
              <a:effectLst/>
              <a:latin typeface="Söhne"/>
            </a:endParaRP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416071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254479"/>
            <a:ext cx="9601200" cy="912181"/>
          </a:xfrm>
        </p:spPr>
        <p:txBody>
          <a:bodyPr/>
          <a:lstStyle/>
          <a:p>
            <a:r>
              <a:rPr lang="en-US"/>
              <a:t>Results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pPr marL="457200" indent="-457200">
              <a:buFont typeface="+mj-lt"/>
              <a:buAutoNum type="arabicPeriod"/>
            </a:pPr>
            <a:endParaRPr lang="en-US">
              <a:solidFill>
                <a:srgbClr val="374151"/>
              </a:solidFill>
              <a:latin typeface="Söhne"/>
            </a:endParaRPr>
          </a:p>
          <a:p>
            <a:pPr marL="457200" indent="-457200">
              <a:buFont typeface="+mj-lt"/>
              <a:buAutoNum type="arabicPeriod"/>
            </a:pPr>
            <a:endParaRPr lang="en-IN" b="0" i="0" u="none" strike="noStrike">
              <a:solidFill>
                <a:srgbClr val="374151"/>
              </a:solidFill>
              <a:effectLst/>
              <a:latin typeface="Söhne"/>
            </a:endParaRPr>
          </a:p>
        </p:txBody>
      </p:sp>
      <p:pic>
        <p:nvPicPr>
          <p:cNvPr id="5" name="Picture 4" descr="Chart&#10;&#10;Description automatically generated with low confidence">
            <a:extLst>
              <a:ext uri="{FF2B5EF4-FFF2-40B4-BE49-F238E27FC236}">
                <a16:creationId xmlns:a16="http://schemas.microsoft.com/office/drawing/2014/main" id="{0E6EAC81-7A1C-EFFD-20BF-986E99F43AE7}"/>
              </a:ext>
            </a:extLst>
          </p:cNvPr>
          <p:cNvPicPr>
            <a:picLocks noChangeAspect="1"/>
          </p:cNvPicPr>
          <p:nvPr/>
        </p:nvPicPr>
        <p:blipFill>
          <a:blip r:embed="rId2"/>
          <a:stretch>
            <a:fillRect/>
          </a:stretch>
        </p:blipFill>
        <p:spPr>
          <a:xfrm>
            <a:off x="1447569" y="1152283"/>
            <a:ext cx="10159503" cy="5454445"/>
          </a:xfrm>
          <a:prstGeom prst="rect">
            <a:avLst/>
          </a:prstGeom>
        </p:spPr>
      </p:pic>
    </p:spTree>
    <p:extLst>
      <p:ext uri="{BB962C8B-B14F-4D97-AF65-F5344CB8AC3E}">
        <p14:creationId xmlns:p14="http://schemas.microsoft.com/office/powerpoint/2010/main" val="396338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3200"/>
              <a:t>Python code to perform SA on PROSPERO</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3" name="TextBox 2">
            <a:extLst>
              <a:ext uri="{FF2B5EF4-FFF2-40B4-BE49-F238E27FC236}">
                <a16:creationId xmlns:a16="http://schemas.microsoft.com/office/drawing/2014/main" id="{53957D1D-8F54-F640-15EB-EB3522FBFF58}"/>
              </a:ext>
            </a:extLst>
          </p:cNvPr>
          <p:cNvSpPr txBox="1"/>
          <p:nvPr/>
        </p:nvSpPr>
        <p:spPr>
          <a:xfrm>
            <a:off x="465403" y="163860"/>
            <a:ext cx="7338483" cy="6340197"/>
          </a:xfrm>
          <a:prstGeom prst="rect">
            <a:avLst/>
          </a:prstGeom>
          <a:solidFill>
            <a:schemeClr val="tx1">
              <a:lumMod val="85000"/>
              <a:lumOff val="15000"/>
            </a:schemeClr>
          </a:solidFill>
        </p:spPr>
        <p:txBody>
          <a:bodyPr wrap="square" rtlCol="0">
            <a:spAutoFit/>
          </a:bodyPr>
          <a:lstStyle/>
          <a:p>
            <a:pPr algn="l"/>
            <a:r>
              <a:rPr lang="en-IN" sz="1600" b="0" i="0" u="none" strike="noStrike">
                <a:solidFill>
                  <a:srgbClr val="C586C0"/>
                </a:solidFill>
                <a:effectLst/>
                <a:latin typeface="Courier New" panose="02070309020205020404" pitchFamily="49" charset="0"/>
              </a:rPr>
              <a:t>import</a:t>
            </a:r>
            <a:r>
              <a:rPr lang="en-IN" sz="1600" b="0" i="0" u="none" strike="noStrike">
                <a:solidFill>
                  <a:srgbClr val="D4D4D4"/>
                </a:solidFill>
                <a:effectLst/>
                <a:latin typeface="Courier New" panose="02070309020205020404" pitchFamily="49" charset="0"/>
              </a:rPr>
              <a:t> requests</a:t>
            </a:r>
          </a:p>
          <a:p>
            <a:pPr algn="l"/>
            <a:r>
              <a:rPr lang="en-IN" sz="1600" b="0" i="0" u="none" strike="noStrike">
                <a:solidFill>
                  <a:srgbClr val="C586C0"/>
                </a:solidFill>
                <a:effectLst/>
                <a:latin typeface="Courier New" panose="02070309020205020404" pitchFamily="49" charset="0"/>
              </a:rPr>
              <a:t>from</a:t>
            </a:r>
            <a:r>
              <a:rPr lang="en-IN" sz="1600" b="0" i="0" u="none" strike="noStrike">
                <a:solidFill>
                  <a:srgbClr val="D4D4D4"/>
                </a:solidFill>
                <a:effectLst/>
                <a:latin typeface="Courier New" panose="02070309020205020404" pitchFamily="49" charset="0"/>
              </a:rPr>
              <a:t> bs4 </a:t>
            </a:r>
            <a:r>
              <a:rPr lang="en-IN" sz="1600" b="0" i="0" u="none" strike="noStrike">
                <a:solidFill>
                  <a:srgbClr val="C586C0"/>
                </a:solidFill>
                <a:effectLst/>
                <a:latin typeface="Courier New" panose="02070309020205020404" pitchFamily="49" charset="0"/>
              </a:rPr>
              <a:t>import</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BeautifulSoup</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import</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nltk</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nltk.download</a:t>
            </a:r>
            <a:r>
              <a:rPr lang="en-IN" sz="1600" b="0" i="0" u="none" strike="noStrike">
                <a:solidFill>
                  <a:srgbClr val="DCDCDC"/>
                </a:solidFill>
                <a:effectLst/>
                <a:latin typeface="Courier New" panose="02070309020205020404" pitchFamily="49" charset="0"/>
              </a:rPr>
              <a:t>(</a:t>
            </a:r>
            <a:r>
              <a:rPr lang="en-IN" sz="1600" b="0" i="0" u="none" strike="noStrike">
                <a:solidFill>
                  <a:srgbClr val="CE9178"/>
                </a:solidFill>
                <a:effectLst/>
                <a:latin typeface="Courier New" panose="02070309020205020404" pitchFamily="49" charset="0"/>
              </a:rPr>
              <a:t>'</a:t>
            </a:r>
            <a:r>
              <a:rPr lang="en-IN" sz="1600" b="0" i="0" u="none" strike="noStrike" err="1">
                <a:solidFill>
                  <a:srgbClr val="CE9178"/>
                </a:solidFill>
                <a:effectLst/>
                <a:latin typeface="Courier New" panose="02070309020205020404" pitchFamily="49" charset="0"/>
              </a:rPr>
              <a:t>punkt</a:t>
            </a:r>
            <a:r>
              <a:rPr lang="en-IN" sz="1600" b="0" i="0" u="none" strike="noStrike">
                <a:solidFill>
                  <a:srgbClr val="CE9178"/>
                </a:solidFill>
                <a:effectLst/>
                <a:latin typeface="Courier New" panose="02070309020205020404" pitchFamily="49" charset="0"/>
              </a:rPr>
              <a:t>'</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nltk.download</a:t>
            </a:r>
            <a:r>
              <a:rPr lang="en-IN" sz="1600" b="0" i="0" u="none" strike="noStrike">
                <a:solidFill>
                  <a:srgbClr val="DCDCDC"/>
                </a:solidFill>
                <a:effectLst/>
                <a:latin typeface="Courier New" panose="02070309020205020404" pitchFamily="49" charset="0"/>
              </a:rPr>
              <a:t>(</a:t>
            </a:r>
            <a:r>
              <a:rPr lang="en-IN" sz="1600" b="0" i="0" u="none" strike="noStrike">
                <a:solidFill>
                  <a:srgbClr val="CE9178"/>
                </a:solidFill>
                <a:effectLst/>
                <a:latin typeface="Courier New" panose="02070309020205020404" pitchFamily="49" charset="0"/>
              </a:rPr>
              <a:t>'</a:t>
            </a:r>
            <a:r>
              <a:rPr lang="en-IN" sz="1600" b="0" i="0" u="none" strike="noStrike" err="1">
                <a:solidFill>
                  <a:srgbClr val="CE9178"/>
                </a:solidFill>
                <a:effectLst/>
                <a:latin typeface="Courier New" panose="02070309020205020404" pitchFamily="49" charset="0"/>
              </a:rPr>
              <a:t>vader_lexicon</a:t>
            </a:r>
            <a:r>
              <a:rPr lang="en-IN" sz="1600" b="0" i="0" u="none" strike="noStrike">
                <a:solidFill>
                  <a:srgbClr val="CE9178"/>
                </a:solidFill>
                <a:effectLst/>
                <a:latin typeface="Courier New" panose="02070309020205020404" pitchFamily="49" charset="0"/>
              </a:rPr>
              <a:t>'</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from</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nltk.sentiment.vader</a:t>
            </a:r>
            <a:r>
              <a:rPr lang="en-IN" sz="1600" b="0" i="0" u="none" strike="noStrike">
                <a:solidFill>
                  <a:srgbClr val="D4D4D4"/>
                </a:solidFill>
                <a:effectLst/>
                <a:latin typeface="Courier New" panose="02070309020205020404" pitchFamily="49" charset="0"/>
              </a:rPr>
              <a:t> </a:t>
            </a:r>
            <a:r>
              <a:rPr lang="en-IN" sz="1600" b="0" i="0" u="none" strike="noStrike">
                <a:solidFill>
                  <a:srgbClr val="C586C0"/>
                </a:solidFill>
                <a:effectLst/>
                <a:latin typeface="Courier New" panose="02070309020205020404" pitchFamily="49" charset="0"/>
              </a:rPr>
              <a:t>import</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SentimentIntensityAnalyzer</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import</a:t>
            </a:r>
            <a:r>
              <a:rPr lang="en-IN" sz="1600" b="0" i="0" u="none" strike="noStrike">
                <a:solidFill>
                  <a:srgbClr val="D4D4D4"/>
                </a:solidFill>
                <a:effectLst/>
                <a:latin typeface="Courier New" panose="02070309020205020404" pitchFamily="49" charset="0"/>
              </a:rPr>
              <a:t> text2emotion </a:t>
            </a:r>
            <a:r>
              <a:rPr lang="en-IN" sz="1600" b="0" i="0" u="none" strike="noStrike">
                <a:solidFill>
                  <a:srgbClr val="C586C0"/>
                </a:solidFill>
                <a:effectLst/>
                <a:latin typeface="Courier New" panose="02070309020205020404" pitchFamily="49" charset="0"/>
              </a:rPr>
              <a:t>as</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te</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a:solidFill>
                  <a:srgbClr val="6AA94F"/>
                </a:solidFill>
                <a:effectLst/>
                <a:latin typeface="Courier New" panose="02070309020205020404" pitchFamily="49" charset="0"/>
              </a:rPr>
              <a:t># Download the text of "The Tempest"</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url</a:t>
            </a:r>
            <a:r>
              <a:rPr lang="en-IN" sz="1600" b="0" i="0" u="none" strike="noStrike">
                <a:solidFill>
                  <a:srgbClr val="D4D4D4"/>
                </a:solidFill>
                <a:effectLst/>
                <a:latin typeface="Courier New" panose="02070309020205020404" pitchFamily="49" charset="0"/>
              </a:rPr>
              <a:t> = </a:t>
            </a:r>
            <a:r>
              <a:rPr lang="en-IN" sz="1600" b="0" i="0" u="none" strike="noStrike">
                <a:solidFill>
                  <a:srgbClr val="CE9178"/>
                </a:solidFill>
                <a:effectLst/>
                <a:latin typeface="Courier New" panose="02070309020205020404" pitchFamily="49" charset="0"/>
              </a:rPr>
              <a:t>"https://</a:t>
            </a:r>
            <a:r>
              <a:rPr lang="en-IN" sz="1600" b="0" i="0" u="none" strike="noStrike" err="1">
                <a:solidFill>
                  <a:srgbClr val="CE9178"/>
                </a:solidFill>
                <a:effectLst/>
                <a:latin typeface="Courier New" panose="02070309020205020404" pitchFamily="49" charset="0"/>
              </a:rPr>
              <a:t>www.gutenberg.org</a:t>
            </a:r>
            <a:r>
              <a:rPr lang="en-IN" sz="1600" b="0" i="0" u="none" strike="noStrike">
                <a:solidFill>
                  <a:srgbClr val="CE9178"/>
                </a:solidFill>
                <a:effectLst/>
                <a:latin typeface="Courier New" panose="02070309020205020404" pitchFamily="49" charset="0"/>
              </a:rPr>
              <a:t>/files/23042/23042-0.txt"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4D4D4"/>
                </a:solidFill>
                <a:effectLst/>
                <a:latin typeface="Courier New" panose="02070309020205020404" pitchFamily="49" charset="0"/>
              </a:rPr>
              <a:t>response = </a:t>
            </a:r>
            <a:r>
              <a:rPr lang="en-IN" sz="1600" b="0" i="0" u="none" strike="noStrike" err="1">
                <a:solidFill>
                  <a:srgbClr val="D4D4D4"/>
                </a:solidFill>
                <a:effectLst/>
                <a:latin typeface="Courier New" panose="02070309020205020404" pitchFamily="49" charset="0"/>
              </a:rPr>
              <a:t>requests.get</a:t>
            </a:r>
            <a:r>
              <a:rPr lang="en-IN" sz="1600" b="0" i="0" u="none" strike="noStrike">
                <a:solidFill>
                  <a:srgbClr val="DCDCDC"/>
                </a:solidFill>
                <a:effectLst/>
                <a:latin typeface="Courier New" panose="02070309020205020404" pitchFamily="49" charset="0"/>
              </a:rPr>
              <a:t>(</a:t>
            </a:r>
            <a:r>
              <a:rPr lang="en-IN" sz="1600" b="0" i="0" u="none" strike="noStrike" err="1">
                <a:solidFill>
                  <a:srgbClr val="D4D4D4"/>
                </a:solidFill>
                <a:effectLst/>
                <a:latin typeface="Courier New" panose="02070309020205020404" pitchFamily="49" charset="0"/>
              </a:rPr>
              <a:t>url</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4D4D4"/>
                </a:solidFill>
                <a:effectLst/>
                <a:latin typeface="Courier New" panose="02070309020205020404" pitchFamily="49" charset="0"/>
              </a:rPr>
              <a:t>text = </a:t>
            </a:r>
            <a:r>
              <a:rPr lang="en-IN" sz="1600" b="0" i="0" u="none" strike="noStrike" err="1">
                <a:solidFill>
                  <a:srgbClr val="D4D4D4"/>
                </a:solidFill>
                <a:effectLst/>
                <a:latin typeface="Courier New" panose="02070309020205020404" pitchFamily="49" charset="0"/>
              </a:rPr>
              <a:t>response.content.decode</a:t>
            </a:r>
            <a:r>
              <a:rPr lang="en-IN" sz="1600" b="0" i="0" u="none" strike="noStrike">
                <a:solidFill>
                  <a:srgbClr val="DCDCDC"/>
                </a:solidFill>
                <a:effectLst/>
                <a:latin typeface="Courier New" panose="02070309020205020404" pitchFamily="49" charset="0"/>
              </a:rPr>
              <a:t>(</a:t>
            </a:r>
            <a:r>
              <a:rPr lang="en-IN" sz="1600" b="0" i="0" u="none" strike="noStrike">
                <a:solidFill>
                  <a:srgbClr val="CE9178"/>
                </a:solidFill>
                <a:effectLst/>
                <a:latin typeface="Courier New" panose="02070309020205020404" pitchFamily="49" charset="0"/>
              </a:rPr>
              <a:t>'utf-8'</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a:solidFill>
                  <a:srgbClr val="6AA94F"/>
                </a:solidFill>
                <a:effectLst/>
                <a:latin typeface="Courier New" panose="02070309020205020404" pitchFamily="49" charset="0"/>
              </a:rPr>
              <a:t># Use NLTK to tokenize the text into sentences</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4D4D4"/>
                </a:solidFill>
                <a:effectLst/>
                <a:latin typeface="Courier New" panose="02070309020205020404" pitchFamily="49" charset="0"/>
              </a:rPr>
              <a:t>sentences = </a:t>
            </a:r>
            <a:r>
              <a:rPr lang="en-IN" sz="1600" b="0" i="0" u="none" strike="noStrike" err="1">
                <a:solidFill>
                  <a:srgbClr val="D4D4D4"/>
                </a:solidFill>
                <a:effectLst/>
                <a:latin typeface="Courier New" panose="02070309020205020404" pitchFamily="49" charset="0"/>
              </a:rPr>
              <a:t>nltk.sent_tokenize</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text</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a:solidFill>
                  <a:srgbClr val="6AA94F"/>
                </a:solidFill>
                <a:effectLst/>
                <a:latin typeface="Courier New" panose="02070309020205020404" pitchFamily="49" charset="0"/>
              </a:rPr>
              <a:t># Filter out sentences spoken by the character</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err="1">
                <a:solidFill>
                  <a:srgbClr val="D4D4D4"/>
                </a:solidFill>
                <a:effectLst/>
                <a:latin typeface="Courier New" panose="02070309020205020404" pitchFamily="49" charset="0"/>
              </a:rPr>
              <a:t>character_sentences</a:t>
            </a:r>
            <a:r>
              <a:rPr lang="en-IN" sz="1600" b="0" i="0" u="none" strike="noStrike">
                <a:solidFill>
                  <a:srgbClr val="D4D4D4"/>
                </a:solidFill>
                <a:effectLst/>
                <a:latin typeface="Courier New" panose="02070309020205020404" pitchFamily="49" charset="0"/>
              </a:rPr>
              <a:t> = </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s </a:t>
            </a:r>
            <a:r>
              <a:rPr lang="en-IN" sz="1600" b="0" i="0" u="none" strike="noStrike">
                <a:solidFill>
                  <a:srgbClr val="C586C0"/>
                </a:solidFill>
                <a:effectLst/>
                <a:latin typeface="Courier New" panose="02070309020205020404" pitchFamily="49" charset="0"/>
              </a:rPr>
              <a:t>for</a:t>
            </a:r>
            <a:r>
              <a:rPr lang="en-IN" sz="1600" b="0" i="0" u="none" strike="noStrike">
                <a:solidFill>
                  <a:srgbClr val="D4D4D4"/>
                </a:solidFill>
                <a:effectLst/>
                <a:latin typeface="Courier New" panose="02070309020205020404" pitchFamily="49" charset="0"/>
              </a:rPr>
              <a:t> s </a:t>
            </a:r>
            <a:r>
              <a:rPr lang="en-IN" sz="1600" b="0" i="0" u="none" strike="noStrike">
                <a:solidFill>
                  <a:srgbClr val="82C6FF"/>
                </a:solidFill>
                <a:effectLst/>
                <a:latin typeface="Courier New" panose="02070309020205020404" pitchFamily="49" charset="0"/>
              </a:rPr>
              <a:t>in</a:t>
            </a:r>
            <a:r>
              <a:rPr lang="en-IN" sz="1600" b="0" i="0" u="none" strike="noStrike">
                <a:solidFill>
                  <a:srgbClr val="D4D4D4"/>
                </a:solidFill>
                <a:effectLst/>
                <a:latin typeface="Courier New" panose="02070309020205020404" pitchFamily="49" charset="0"/>
              </a:rPr>
              <a:t> sentences </a:t>
            </a:r>
            <a:r>
              <a:rPr lang="en-IN" sz="1600" b="0" i="0" u="none" strike="noStrike">
                <a:solidFill>
                  <a:srgbClr val="C586C0"/>
                </a:solidFill>
                <a:effectLst/>
                <a:latin typeface="Courier New" panose="02070309020205020404" pitchFamily="49" charset="0"/>
              </a:rPr>
              <a:t>if</a:t>
            </a:r>
            <a:r>
              <a:rPr lang="en-IN" sz="1600" b="0" i="0" u="none" strike="noStrike">
                <a:solidFill>
                  <a:srgbClr val="D4D4D4"/>
                </a:solidFill>
                <a:effectLst/>
                <a:latin typeface="Courier New" panose="02070309020205020404" pitchFamily="49" charset="0"/>
              </a:rPr>
              <a:t> </a:t>
            </a:r>
            <a:r>
              <a:rPr lang="en-IN" sz="1600" b="0" i="0" u="none" strike="noStrike">
                <a:solidFill>
                  <a:srgbClr val="CE9178"/>
                </a:solidFill>
                <a:effectLst/>
                <a:latin typeface="Courier New" panose="02070309020205020404" pitchFamily="49" charset="0"/>
              </a:rPr>
              <a:t>'_Pros._'</a:t>
            </a:r>
            <a:r>
              <a:rPr lang="en-IN" sz="1600" b="0" i="0" u="none" strike="noStrike">
                <a:solidFill>
                  <a:srgbClr val="D4D4D4"/>
                </a:solidFill>
                <a:effectLst/>
                <a:latin typeface="Courier New" panose="02070309020205020404" pitchFamily="49" charset="0"/>
              </a:rPr>
              <a:t> </a:t>
            </a:r>
            <a:r>
              <a:rPr lang="en-IN" sz="1600" b="0" i="0" u="none" strike="noStrike">
                <a:solidFill>
                  <a:srgbClr val="82C6FF"/>
                </a:solidFill>
                <a:effectLst/>
                <a:latin typeface="Courier New" panose="02070309020205020404" pitchFamily="49" charset="0"/>
              </a:rPr>
              <a:t>in</a:t>
            </a:r>
            <a:r>
              <a:rPr lang="en-IN" sz="1600" b="0" i="0" u="none" strike="noStrike">
                <a:solidFill>
                  <a:srgbClr val="D4D4D4"/>
                </a:solidFill>
                <a:effectLst/>
                <a:latin typeface="Courier New" panose="02070309020205020404" pitchFamily="49" charset="0"/>
              </a:rPr>
              <a:t> s</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a:solidFill>
                  <a:srgbClr val="6AA94F"/>
                </a:solidFill>
                <a:effectLst/>
                <a:latin typeface="Courier New" panose="02070309020205020404" pitchFamily="49" charset="0"/>
              </a:rPr>
              <a:t># Character name</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character_name</a:t>
            </a:r>
            <a:r>
              <a:rPr lang="en-IN" sz="1600" b="0" i="0" u="none" strike="noStrike">
                <a:solidFill>
                  <a:srgbClr val="D4D4D4"/>
                </a:solidFill>
                <a:effectLst/>
                <a:latin typeface="Courier New" panose="02070309020205020404" pitchFamily="49" charset="0"/>
              </a:rPr>
              <a:t> = </a:t>
            </a:r>
            <a:r>
              <a:rPr lang="en-IN" sz="1600" b="0" i="0" u="none" strike="noStrike">
                <a:solidFill>
                  <a:srgbClr val="CE9178"/>
                </a:solidFill>
                <a:effectLst/>
                <a:latin typeface="Courier New" panose="02070309020205020404" pitchFamily="49" charset="0"/>
              </a:rPr>
              <a:t>"PROSPERO"</a:t>
            </a:r>
            <a:endParaRPr lang="en-IN" sz="1600" b="0" i="0" u="none" strike="noStrike">
              <a:solidFill>
                <a:srgbClr val="D4D4D4"/>
              </a:solidFill>
              <a:effectLst/>
              <a:latin typeface="Courier New" panose="02070309020205020404" pitchFamily="49" charset="0"/>
            </a:endParaRPr>
          </a:p>
          <a:p>
            <a:pPr algn="l"/>
            <a:br>
              <a:rPr lang="en-IN" sz="1100" b="0" i="0" u="none" strike="noStrike">
                <a:solidFill>
                  <a:srgbClr val="D4D4D4"/>
                </a:solidFill>
                <a:effectLst/>
                <a:latin typeface="Courier New" panose="02070309020205020404" pitchFamily="49" charset="0"/>
              </a:rPr>
            </a:br>
            <a:endParaRPr lang="en-IN" sz="1100" b="0" i="0" u="none" strike="noStrike">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4102390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3200"/>
              <a:t>Python code to perform SA on PROSPERO</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3" name="TextBox 2">
            <a:extLst>
              <a:ext uri="{FF2B5EF4-FFF2-40B4-BE49-F238E27FC236}">
                <a16:creationId xmlns:a16="http://schemas.microsoft.com/office/drawing/2014/main" id="{53957D1D-8F54-F640-15EB-EB3522FBFF58}"/>
              </a:ext>
            </a:extLst>
          </p:cNvPr>
          <p:cNvSpPr txBox="1"/>
          <p:nvPr/>
        </p:nvSpPr>
        <p:spPr>
          <a:xfrm>
            <a:off x="465404" y="163860"/>
            <a:ext cx="6957706" cy="6001643"/>
          </a:xfrm>
          <a:prstGeom prst="rect">
            <a:avLst/>
          </a:prstGeom>
          <a:solidFill>
            <a:schemeClr val="tx1">
              <a:lumMod val="85000"/>
              <a:lumOff val="15000"/>
            </a:schemeClr>
          </a:solidFill>
        </p:spPr>
        <p:txBody>
          <a:bodyPr wrap="square" rtlCol="0">
            <a:spAutoFit/>
          </a:bodyPr>
          <a:lstStyle/>
          <a:p>
            <a:pPr algn="l"/>
            <a:r>
              <a:rPr lang="en-IN" sz="1600" b="0" i="0" u="none" strike="noStrike">
                <a:solidFill>
                  <a:srgbClr val="6AA94F"/>
                </a:solidFill>
                <a:effectLst/>
                <a:latin typeface="Courier New" panose="02070309020205020404" pitchFamily="49" charset="0"/>
              </a:rPr>
              <a:t># Initialize emotion counts</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4D4D4"/>
                </a:solidFill>
                <a:effectLst/>
                <a:latin typeface="Courier New" panose="02070309020205020404" pitchFamily="49" charset="0"/>
              </a:rPr>
              <a:t>emotions = </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E9178"/>
                </a:solidFill>
                <a:effectLst/>
                <a:latin typeface="Courier New" panose="02070309020205020404" pitchFamily="49" charset="0"/>
              </a:rPr>
              <a:t>"Happy"</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B5CEA8"/>
                </a:solidFill>
                <a:effectLst/>
                <a:latin typeface="Courier New" panose="02070309020205020404" pitchFamily="49" charset="0"/>
              </a:rPr>
              <a:t>0</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E9178"/>
                </a:solidFill>
                <a:effectLst/>
                <a:latin typeface="Courier New" panose="02070309020205020404" pitchFamily="49" charset="0"/>
              </a:rPr>
              <a:t>"Sad"</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B5CEA8"/>
                </a:solidFill>
                <a:effectLst/>
                <a:latin typeface="Courier New" panose="02070309020205020404" pitchFamily="49" charset="0"/>
              </a:rPr>
              <a:t>0</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E9178"/>
                </a:solidFill>
                <a:effectLst/>
                <a:latin typeface="Courier New" panose="02070309020205020404" pitchFamily="49" charset="0"/>
              </a:rPr>
              <a:t>"Angry"</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B5CEA8"/>
                </a:solidFill>
                <a:effectLst/>
                <a:latin typeface="Courier New" panose="02070309020205020404" pitchFamily="49" charset="0"/>
              </a:rPr>
              <a:t>0</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E9178"/>
                </a:solidFill>
                <a:effectLst/>
                <a:latin typeface="Courier New" panose="02070309020205020404" pitchFamily="49" charset="0"/>
              </a:rPr>
              <a:t>"Surprise"</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B5CEA8"/>
                </a:solidFill>
                <a:effectLst/>
                <a:latin typeface="Courier New" panose="02070309020205020404" pitchFamily="49" charset="0"/>
              </a:rPr>
              <a:t>0</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E9178"/>
                </a:solidFill>
                <a:effectLst/>
                <a:latin typeface="Courier New" panose="02070309020205020404" pitchFamily="49" charset="0"/>
              </a:rPr>
              <a:t>"Fear"</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B5CEA8"/>
                </a:solidFill>
                <a:effectLst/>
                <a:latin typeface="Courier New" panose="02070309020205020404" pitchFamily="49" charset="0"/>
              </a:rPr>
              <a:t>0</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6AA94F"/>
                </a:solidFill>
                <a:effectLst/>
                <a:latin typeface="Courier New" panose="02070309020205020404" pitchFamily="49" charset="0"/>
              </a:rPr>
              <a:t># Iterate through the sentences and count emotions for the character</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for</a:t>
            </a:r>
            <a:r>
              <a:rPr lang="en-IN" sz="1600" b="0" i="0" u="none" strike="noStrike">
                <a:solidFill>
                  <a:srgbClr val="D4D4D4"/>
                </a:solidFill>
                <a:effectLst/>
                <a:latin typeface="Courier New" panose="02070309020205020404" pitchFamily="49" charset="0"/>
              </a:rPr>
              <a:t> sentence </a:t>
            </a:r>
            <a:r>
              <a:rPr lang="en-IN" sz="1600" b="0" i="0" u="none" strike="noStrike">
                <a:solidFill>
                  <a:srgbClr val="82C6FF"/>
                </a:solidFill>
                <a:effectLst/>
                <a:latin typeface="Courier New" panose="02070309020205020404" pitchFamily="49" charset="0"/>
              </a:rPr>
              <a:t>in</a:t>
            </a:r>
            <a:r>
              <a:rPr lang="en-IN" sz="1600" b="0" i="0" u="none" strike="noStrike">
                <a:solidFill>
                  <a:srgbClr val="D4D4D4"/>
                </a:solidFill>
                <a:effectLst/>
                <a:latin typeface="Courier New" panose="02070309020205020404" pitchFamily="49" charset="0"/>
              </a:rPr>
              <a:t> sentences</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if</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character_name.lower</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82C6FF"/>
                </a:solidFill>
                <a:effectLst/>
                <a:latin typeface="Courier New" panose="02070309020205020404" pitchFamily="49" charset="0"/>
              </a:rPr>
              <a:t>in</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sentence.lower</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sentence_emotions</a:t>
            </a:r>
            <a:r>
              <a:rPr lang="en-IN" sz="1600" b="0" i="0" u="none" strike="noStrike">
                <a:solidFill>
                  <a:srgbClr val="D4D4D4"/>
                </a:solidFill>
                <a:effectLst/>
                <a:latin typeface="Courier New" panose="02070309020205020404" pitchFamily="49" charset="0"/>
              </a:rPr>
              <a:t> = </a:t>
            </a:r>
            <a:r>
              <a:rPr lang="en-IN" sz="1600" b="0" i="0" u="none" strike="noStrike" err="1">
                <a:solidFill>
                  <a:srgbClr val="D4D4D4"/>
                </a:solidFill>
                <a:effectLst/>
                <a:latin typeface="Courier New" panose="02070309020205020404" pitchFamily="49" charset="0"/>
              </a:rPr>
              <a:t>te.get_emotion</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sentence</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C586C0"/>
                </a:solidFill>
                <a:effectLst/>
                <a:latin typeface="Courier New" panose="02070309020205020404" pitchFamily="49" charset="0"/>
              </a:rPr>
              <a:t>for</a:t>
            </a:r>
            <a:r>
              <a:rPr lang="en-IN" sz="1600" b="0" i="0" u="none" strike="noStrike">
                <a:solidFill>
                  <a:srgbClr val="D4D4D4"/>
                </a:solidFill>
                <a:effectLst/>
                <a:latin typeface="Courier New" panose="02070309020205020404" pitchFamily="49" charset="0"/>
              </a:rPr>
              <a:t> emotion</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value </a:t>
            </a:r>
            <a:r>
              <a:rPr lang="en-IN" sz="1600" b="0" i="0" u="none" strike="noStrike">
                <a:solidFill>
                  <a:srgbClr val="82C6FF"/>
                </a:solidFill>
                <a:effectLst/>
                <a:latin typeface="Courier New" panose="02070309020205020404" pitchFamily="49" charset="0"/>
              </a:rPr>
              <a:t>in</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sentence_emotions.items</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4D4D4"/>
                </a:solidFill>
                <a:effectLst/>
                <a:latin typeface="Courier New" panose="02070309020205020404" pitchFamily="49" charset="0"/>
              </a:rPr>
              <a:t>emotions</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emotion</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 value</a:t>
            </a:r>
          </a:p>
          <a:p>
            <a:pPr algn="l"/>
            <a:endParaRPr lang="en-IN" sz="1600">
              <a:solidFill>
                <a:srgbClr val="D4D4D4"/>
              </a:solidFill>
              <a:latin typeface="Courier New" panose="02070309020205020404" pitchFamily="49" charset="0"/>
            </a:endParaRPr>
          </a:p>
          <a:p>
            <a:pPr algn="l"/>
            <a:r>
              <a:rPr lang="en-IN" sz="1600" b="0" i="0" u="none" strike="noStrike">
                <a:solidFill>
                  <a:srgbClr val="6AA94F"/>
                </a:solidFill>
                <a:effectLst/>
                <a:latin typeface="Courier New" panose="02070309020205020404" pitchFamily="49" charset="0"/>
              </a:rPr>
              <a:t># Print the emotion counts for the character</a:t>
            </a:r>
            <a:endParaRPr lang="en-IN" sz="1600" b="0" i="0" u="none" strike="noStrike">
              <a:solidFill>
                <a:srgbClr val="D4D4D4"/>
              </a:solidFill>
              <a:effectLst/>
              <a:latin typeface="Courier New" panose="02070309020205020404" pitchFamily="49" charset="0"/>
            </a:endParaRPr>
          </a:p>
          <a:p>
            <a:pPr algn="l"/>
            <a:r>
              <a:rPr lang="en-IN" sz="1600" b="0" i="0" u="none" strike="noStrike">
                <a:solidFill>
                  <a:srgbClr val="DCDCAA"/>
                </a:solidFill>
                <a:effectLst/>
                <a:latin typeface="Courier New" panose="02070309020205020404" pitchFamily="49" charset="0"/>
              </a:rPr>
              <a:t>print</a:t>
            </a:r>
            <a:r>
              <a:rPr lang="en-IN" sz="1600" b="0" i="0" u="none" strike="noStrike">
                <a:solidFill>
                  <a:srgbClr val="DCDCDC"/>
                </a:solidFill>
                <a:effectLst/>
                <a:latin typeface="Courier New" panose="02070309020205020404" pitchFamily="49" charset="0"/>
              </a:rPr>
              <a:t>(</a:t>
            </a:r>
            <a:r>
              <a:rPr lang="en-IN" sz="1600" b="0" i="0" u="none" strike="noStrike">
                <a:solidFill>
                  <a:srgbClr val="CE9178"/>
                </a:solidFill>
                <a:effectLst/>
                <a:latin typeface="Courier New" panose="02070309020205020404" pitchFamily="49" charset="0"/>
              </a:rPr>
              <a:t>"\</a:t>
            </a:r>
            <a:r>
              <a:rPr lang="en-IN" sz="1600" b="0" i="0" u="none" strike="noStrike" err="1">
                <a:solidFill>
                  <a:srgbClr val="CE9178"/>
                </a:solidFill>
                <a:effectLst/>
                <a:latin typeface="Courier New" panose="02070309020205020404" pitchFamily="49" charset="0"/>
              </a:rPr>
              <a:t>nEmotions</a:t>
            </a:r>
            <a:r>
              <a:rPr lang="en-IN" sz="1600" b="0" i="0" u="none" strike="noStrike">
                <a:solidFill>
                  <a:srgbClr val="CE9178"/>
                </a:solidFill>
                <a:effectLst/>
                <a:latin typeface="Courier New" panose="02070309020205020404" pitchFamily="49" charset="0"/>
              </a:rPr>
              <a:t> for"</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err="1">
                <a:solidFill>
                  <a:srgbClr val="D4D4D4"/>
                </a:solidFill>
                <a:effectLst/>
                <a:latin typeface="Courier New" panose="02070309020205020404" pitchFamily="49" charset="0"/>
              </a:rPr>
              <a:t>character_name</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a:t>
            </a:r>
            <a:r>
              <a:rPr lang="en-IN" sz="1600" b="0" i="0" u="none" strike="noStrike">
                <a:solidFill>
                  <a:srgbClr val="CE9178"/>
                </a:solidFill>
                <a:effectLst/>
                <a:latin typeface="Courier New" panose="02070309020205020404" pitchFamily="49" charset="0"/>
              </a:rPr>
              <a:t>":"</a:t>
            </a:r>
            <a:r>
              <a:rPr lang="en-IN" sz="1600" b="0" i="0" u="none" strike="noStrike">
                <a:solidFill>
                  <a:srgbClr val="DCDCDC"/>
                </a:solidFill>
                <a:effectLst/>
                <a:latin typeface="Courier New" panose="02070309020205020404" pitchFamily="49" charset="0"/>
              </a:rPr>
              <a:t>,</a:t>
            </a:r>
            <a:r>
              <a:rPr lang="en-IN" sz="1600" b="0" i="0" u="none" strike="noStrike">
                <a:solidFill>
                  <a:srgbClr val="D4D4D4"/>
                </a:solidFill>
                <a:effectLst/>
                <a:latin typeface="Courier New" panose="02070309020205020404" pitchFamily="49" charset="0"/>
              </a:rPr>
              <a:t> emotions</a:t>
            </a:r>
            <a:r>
              <a:rPr lang="en-IN" sz="1600" b="0" i="0" u="none" strike="noStrike">
                <a:solidFill>
                  <a:srgbClr val="DCDCDC"/>
                </a:solidFill>
                <a:effectLst/>
                <a:latin typeface="Courier New" panose="02070309020205020404" pitchFamily="49" charset="0"/>
              </a:rPr>
              <a:t>,</a:t>
            </a:r>
            <a:r>
              <a:rPr lang="en-IN" sz="1600" b="0" i="0" u="none" strike="noStrike">
                <a:solidFill>
                  <a:srgbClr val="CE9178"/>
                </a:solidFill>
                <a:effectLst/>
                <a:latin typeface="Courier New" panose="02070309020205020404" pitchFamily="49" charset="0"/>
              </a:rPr>
              <a:t>"\n"</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br>
              <a:rPr lang="en-IN" sz="1600" b="0" i="0" u="none" strike="noStrike">
                <a:solidFill>
                  <a:srgbClr val="D4D4D4"/>
                </a:solidFill>
                <a:effectLst/>
                <a:latin typeface="Courier New" panose="02070309020205020404" pitchFamily="49" charset="0"/>
              </a:rPr>
            </a:br>
            <a:r>
              <a:rPr lang="en-IN" sz="1600" b="0" i="0" u="none" strike="noStrike">
                <a:solidFill>
                  <a:srgbClr val="6AA94F"/>
                </a:solidFill>
                <a:effectLst/>
                <a:latin typeface="Courier New" panose="02070309020205020404" pitchFamily="49" charset="0"/>
              </a:rPr>
              <a:t># Initialize the </a:t>
            </a:r>
            <a:r>
              <a:rPr lang="en-IN" sz="1600" b="0" i="0" u="none" strike="noStrike" err="1">
                <a:solidFill>
                  <a:srgbClr val="6AA94F"/>
                </a:solidFill>
                <a:effectLst/>
                <a:latin typeface="Courier New" panose="02070309020205020404" pitchFamily="49" charset="0"/>
              </a:rPr>
              <a:t>SentimentIntensityAnalyzer</a:t>
            </a:r>
            <a:endParaRPr lang="en-IN" sz="1600" b="0" i="0" u="none" strike="noStrike">
              <a:solidFill>
                <a:srgbClr val="D4D4D4"/>
              </a:solidFill>
              <a:effectLst/>
              <a:latin typeface="Courier New" panose="02070309020205020404" pitchFamily="49" charset="0"/>
            </a:endParaRPr>
          </a:p>
          <a:p>
            <a:pPr algn="l"/>
            <a:r>
              <a:rPr lang="en-IN" sz="1600" b="0" i="0" u="none" strike="noStrike" err="1">
                <a:solidFill>
                  <a:srgbClr val="D4D4D4"/>
                </a:solidFill>
                <a:effectLst/>
                <a:latin typeface="Courier New" panose="02070309020205020404" pitchFamily="49" charset="0"/>
              </a:rPr>
              <a:t>sia</a:t>
            </a:r>
            <a:r>
              <a:rPr lang="en-IN" sz="1600" b="0" i="0" u="none" strike="noStrike">
                <a:solidFill>
                  <a:srgbClr val="D4D4D4"/>
                </a:solidFill>
                <a:effectLst/>
                <a:latin typeface="Courier New" panose="02070309020205020404" pitchFamily="49" charset="0"/>
              </a:rPr>
              <a:t> = </a:t>
            </a:r>
            <a:r>
              <a:rPr lang="en-IN" sz="1600" b="0" i="0" u="none" strike="noStrike" err="1">
                <a:solidFill>
                  <a:srgbClr val="D4D4D4"/>
                </a:solidFill>
                <a:effectLst/>
                <a:latin typeface="Courier New" panose="02070309020205020404" pitchFamily="49" charset="0"/>
              </a:rPr>
              <a:t>SentimentIntensityAnalyzer</a:t>
            </a:r>
            <a:r>
              <a:rPr lang="en-IN" sz="1600" b="0" i="0" u="none" strike="noStrike">
                <a:solidFill>
                  <a:srgbClr val="DCDCDC"/>
                </a:solidFill>
                <a:effectLst/>
                <a:latin typeface="Courier New" panose="02070309020205020404" pitchFamily="49" charset="0"/>
              </a:rPr>
              <a:t>()</a:t>
            </a:r>
            <a:endParaRPr lang="en-IN" sz="1600" b="0" i="0" u="none" strike="noStrike">
              <a:solidFill>
                <a:srgbClr val="D4D4D4"/>
              </a:solidFill>
              <a:effectLst/>
              <a:latin typeface="Courier New" panose="02070309020205020404" pitchFamily="49" charset="0"/>
            </a:endParaRPr>
          </a:p>
          <a:p>
            <a:pPr algn="l"/>
            <a:endParaRPr lang="en-IN" sz="1600" b="0" i="0" u="none" strike="noStrike">
              <a:solidFill>
                <a:srgbClr val="D4D4D4"/>
              </a:solidFill>
              <a:effectLst/>
              <a:latin typeface="Courier New" panose="02070309020205020404" pitchFamily="49" charset="0"/>
            </a:endParaRPr>
          </a:p>
          <a:p>
            <a:pPr algn="l"/>
            <a:endParaRPr lang="en-IN" sz="1600" b="0" i="0" u="none" strike="noStrike">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53065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3200"/>
              <a:t>Python code to perform SA on PROSPERO</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3" name="TextBox 2">
            <a:extLst>
              <a:ext uri="{FF2B5EF4-FFF2-40B4-BE49-F238E27FC236}">
                <a16:creationId xmlns:a16="http://schemas.microsoft.com/office/drawing/2014/main" id="{53957D1D-8F54-F640-15EB-EB3522FBFF58}"/>
              </a:ext>
            </a:extLst>
          </p:cNvPr>
          <p:cNvSpPr txBox="1"/>
          <p:nvPr/>
        </p:nvSpPr>
        <p:spPr>
          <a:xfrm>
            <a:off x="465404" y="163860"/>
            <a:ext cx="6957706" cy="6124754"/>
          </a:xfrm>
          <a:prstGeom prst="rect">
            <a:avLst/>
          </a:prstGeom>
          <a:solidFill>
            <a:schemeClr val="tx1">
              <a:lumMod val="85000"/>
              <a:lumOff val="15000"/>
            </a:schemeClr>
          </a:solidFill>
        </p:spPr>
        <p:txBody>
          <a:bodyPr wrap="square" rtlCol="0">
            <a:spAutoFit/>
          </a:bodyPr>
          <a:lstStyle/>
          <a:p>
            <a:pPr algn="l"/>
            <a:br>
              <a:rPr lang="en-IN" sz="1400" b="0" i="0" u="none" strike="noStrike">
                <a:solidFill>
                  <a:srgbClr val="D4D4D4"/>
                </a:solidFill>
                <a:effectLst/>
                <a:latin typeface="Courier New" panose="02070309020205020404" pitchFamily="49" charset="0"/>
              </a:rPr>
            </a:br>
            <a:r>
              <a:rPr lang="en-IN" sz="1400" b="0" i="0" u="none" strike="noStrike">
                <a:solidFill>
                  <a:srgbClr val="6AA94F"/>
                </a:solidFill>
                <a:effectLst/>
                <a:latin typeface="Courier New" panose="02070309020205020404" pitchFamily="49" charset="0"/>
              </a:rPr>
              <a:t># </a:t>
            </a:r>
            <a:r>
              <a:rPr lang="en-IN" sz="1400" b="0" i="0" u="none" strike="noStrike" err="1">
                <a:solidFill>
                  <a:srgbClr val="6AA94F"/>
                </a:solidFill>
                <a:effectLst/>
                <a:latin typeface="Courier New" panose="02070309020205020404" pitchFamily="49" charset="0"/>
              </a:rPr>
              <a:t>Analyze</a:t>
            </a:r>
            <a:r>
              <a:rPr lang="en-IN" sz="1400" b="0" i="0" u="none" strike="noStrike">
                <a:solidFill>
                  <a:srgbClr val="6AA94F"/>
                </a:solidFill>
                <a:effectLst/>
                <a:latin typeface="Courier New" panose="02070309020205020404" pitchFamily="49" charset="0"/>
              </a:rPr>
              <a:t> sentiment of each sentence spoken by the character</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D4D4D4"/>
                </a:solidFill>
                <a:effectLst/>
                <a:latin typeface="Courier New" panose="02070309020205020404" pitchFamily="49" charset="0"/>
              </a:rPr>
              <a:t>results = </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C586C0"/>
                </a:solidFill>
                <a:effectLst/>
                <a:latin typeface="Courier New" panose="02070309020205020404" pitchFamily="49" charset="0"/>
              </a:rPr>
              <a:t>for</a:t>
            </a:r>
            <a:r>
              <a:rPr lang="en-IN" sz="1400" b="0" i="0" u="none" strike="noStrike">
                <a:solidFill>
                  <a:srgbClr val="D4D4D4"/>
                </a:solidFill>
                <a:effectLst/>
                <a:latin typeface="Courier New" panose="02070309020205020404" pitchFamily="49" charset="0"/>
              </a:rPr>
              <a:t> sentence </a:t>
            </a:r>
            <a:r>
              <a:rPr lang="en-IN" sz="1400" b="0" i="0" u="none" strike="noStrike">
                <a:solidFill>
                  <a:srgbClr val="82C6FF"/>
                </a:solidFill>
                <a:effectLst/>
                <a:latin typeface="Courier New" panose="02070309020205020404" pitchFamily="49" charset="0"/>
              </a:rPr>
              <a:t>in</a:t>
            </a:r>
            <a:r>
              <a:rPr lang="en-IN" sz="1400" b="0" i="0" u="none" strike="noStrike">
                <a:solidFill>
                  <a:srgbClr val="D4D4D4"/>
                </a:solidFill>
                <a:effectLst/>
                <a:latin typeface="Courier New" panose="02070309020205020404" pitchFamily="49" charset="0"/>
              </a:rPr>
              <a:t> </a:t>
            </a:r>
            <a:r>
              <a:rPr lang="en-IN" sz="1400" b="0" i="0" u="none" strike="noStrike" err="1">
                <a:solidFill>
                  <a:srgbClr val="D4D4D4"/>
                </a:solidFill>
                <a:effectLst/>
                <a:latin typeface="Courier New" panose="02070309020205020404" pitchFamily="49" charset="0"/>
              </a:rPr>
              <a:t>character_sentences</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D4D4D4"/>
                </a:solidFill>
                <a:effectLst/>
                <a:latin typeface="Courier New" panose="02070309020205020404" pitchFamily="49" charset="0"/>
              </a:rPr>
              <a:t>score = </a:t>
            </a:r>
            <a:r>
              <a:rPr lang="en-IN" sz="1400" b="0" i="0" u="none" strike="noStrike" err="1">
                <a:solidFill>
                  <a:srgbClr val="D4D4D4"/>
                </a:solidFill>
                <a:effectLst/>
                <a:latin typeface="Courier New" panose="02070309020205020404" pitchFamily="49" charset="0"/>
              </a:rPr>
              <a:t>sia.polarity_scores</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sentence</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results.append</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score</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br>
              <a:rPr lang="en-IN" sz="1400" b="0" i="0" u="none" strike="noStrike">
                <a:solidFill>
                  <a:srgbClr val="D4D4D4"/>
                </a:solidFill>
                <a:effectLst/>
                <a:latin typeface="Courier New" panose="02070309020205020404" pitchFamily="49" charset="0"/>
              </a:rPr>
            </a:br>
            <a:r>
              <a:rPr lang="en-IN" sz="1400" b="0" i="0" u="none" strike="noStrike">
                <a:solidFill>
                  <a:srgbClr val="6AA94F"/>
                </a:solidFill>
                <a:effectLst/>
                <a:latin typeface="Courier New" panose="02070309020205020404" pitchFamily="49" charset="0"/>
              </a:rPr>
              <a:t># Print the compound sentiment score for each sentence spoken by the character</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DCDCAA"/>
                </a:solidFill>
                <a:effectLst/>
                <a:latin typeface="Courier New" panose="02070309020205020404" pitchFamily="49" charset="0"/>
              </a:rPr>
              <a:t>print</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"Sentiment analysis for the character:"</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C586C0"/>
                </a:solidFill>
                <a:effectLst/>
                <a:latin typeface="Courier New" panose="02070309020205020404" pitchFamily="49" charset="0"/>
              </a:rPr>
              <a:t>for</a:t>
            </a:r>
            <a:r>
              <a:rPr lang="en-IN" sz="1400" b="0" i="0" u="none" strike="noStrike">
                <a:solidFill>
                  <a:srgbClr val="D4D4D4"/>
                </a:solidFill>
                <a:effectLst/>
                <a:latin typeface="Courier New" panose="02070309020205020404" pitchFamily="49" charset="0"/>
              </a:rPr>
              <a:t> </a:t>
            </a:r>
            <a:r>
              <a:rPr lang="en-IN" sz="1400" b="0" i="0" u="none" strike="noStrike" err="1">
                <a:solidFill>
                  <a:srgbClr val="D4D4D4"/>
                </a:solidFill>
                <a:effectLst/>
                <a:latin typeface="Courier New" panose="02070309020205020404" pitchFamily="49" charset="0"/>
              </a:rPr>
              <a:t>i</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score </a:t>
            </a:r>
            <a:r>
              <a:rPr lang="en-IN" sz="1400" b="0" i="0" u="none" strike="noStrike">
                <a:solidFill>
                  <a:srgbClr val="82C6FF"/>
                </a:solidFill>
                <a:effectLst/>
                <a:latin typeface="Courier New" panose="02070309020205020404" pitchFamily="49" charset="0"/>
              </a:rPr>
              <a:t>in</a:t>
            </a:r>
            <a:r>
              <a:rPr lang="en-IN" sz="1400" b="0" i="0" u="none" strike="noStrike">
                <a:solidFill>
                  <a:srgbClr val="D4D4D4"/>
                </a:solidFill>
                <a:effectLst/>
                <a:latin typeface="Courier New" panose="02070309020205020404" pitchFamily="49" charset="0"/>
              </a:rPr>
              <a:t> </a:t>
            </a:r>
            <a:r>
              <a:rPr lang="en-IN" sz="1400" b="0" i="0" u="none" strike="noStrike">
                <a:solidFill>
                  <a:srgbClr val="DCDCAA"/>
                </a:solidFill>
                <a:effectLst/>
                <a:latin typeface="Courier New" panose="02070309020205020404" pitchFamily="49" charset="0"/>
              </a:rPr>
              <a:t>enumerate</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results</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DCDCAA"/>
                </a:solidFill>
                <a:effectLst/>
                <a:latin typeface="Courier New" panose="02070309020205020404" pitchFamily="49" charset="0"/>
              </a:rPr>
              <a:t>print</a:t>
            </a:r>
            <a:r>
              <a:rPr lang="en-IN" sz="1400" b="0" i="0" u="none" strike="noStrike">
                <a:solidFill>
                  <a:srgbClr val="DCDCDC"/>
                </a:solidFill>
                <a:effectLst/>
                <a:latin typeface="Courier New" panose="02070309020205020404" pitchFamily="49" charset="0"/>
              </a:rPr>
              <a:t>(</a:t>
            </a:r>
            <a:r>
              <a:rPr lang="en-IN" sz="1400" b="0" i="0" u="none" strike="noStrike" err="1">
                <a:solidFill>
                  <a:srgbClr val="569CD6"/>
                </a:solidFill>
                <a:effectLst/>
                <a:latin typeface="Courier New" panose="02070309020205020404" pitchFamily="49" charset="0"/>
              </a:rPr>
              <a:t>f</a:t>
            </a:r>
            <a:r>
              <a:rPr lang="en-IN" sz="1400" b="0" i="0" u="none" strike="noStrike" err="1">
                <a:solidFill>
                  <a:srgbClr val="CE9178"/>
                </a:solidFill>
                <a:effectLst/>
                <a:latin typeface="Courier New" panose="02070309020205020404" pitchFamily="49" charset="0"/>
              </a:rPr>
              <a:t>"Sentence</a:t>
            </a:r>
            <a:r>
              <a:rPr lang="en-IN" sz="1400" b="0" i="0" u="none" strike="noStrike">
                <a:solidFill>
                  <a:srgbClr val="CE9178"/>
                </a:solidFill>
                <a:effectLst/>
                <a:latin typeface="Courier New" panose="02070309020205020404" pitchFamily="49" charset="0"/>
              </a:rPr>
              <a:t> </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i+</a:t>
            </a:r>
            <a:r>
              <a:rPr lang="en-IN" sz="1400" b="0" i="0" u="none" strike="noStrike">
                <a:solidFill>
                  <a:srgbClr val="B5CEA8"/>
                </a:solidFill>
                <a:effectLst/>
                <a:latin typeface="Courier New" panose="02070309020205020404" pitchFamily="49" charset="0"/>
              </a:rPr>
              <a:t>1</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 </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score</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'compound'</a:t>
            </a:r>
            <a:r>
              <a:rPr lang="en-IN" sz="1400" b="0" i="0" u="none" strike="noStrike">
                <a:solidFill>
                  <a:srgbClr val="DCDCDC"/>
                </a:solidFill>
                <a:effectLst/>
                <a:latin typeface="Courier New" panose="02070309020205020404" pitchFamily="49" charset="0"/>
              </a:rPr>
              <a:t>]</a:t>
            </a:r>
            <a:r>
              <a:rPr lang="en-IN" sz="1400" b="0" i="0" u="none" strike="noStrike">
                <a:solidFill>
                  <a:srgbClr val="B5CEA8"/>
                </a:solidFill>
                <a:effectLst/>
                <a:latin typeface="Courier New" panose="02070309020205020404" pitchFamily="49" charset="0"/>
              </a:rPr>
              <a:t>:.2f</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br>
              <a:rPr lang="en-IN" sz="1400" b="0" i="0" u="none" strike="noStrike">
                <a:solidFill>
                  <a:srgbClr val="D4D4D4"/>
                </a:solidFill>
                <a:effectLst/>
                <a:latin typeface="Courier New" panose="02070309020205020404" pitchFamily="49" charset="0"/>
              </a:rPr>
            </a:br>
            <a:r>
              <a:rPr lang="en-IN" sz="1400" b="0" i="0" u="none" strike="noStrike">
                <a:solidFill>
                  <a:srgbClr val="6AA94F"/>
                </a:solidFill>
                <a:effectLst/>
                <a:latin typeface="Courier New" panose="02070309020205020404" pitchFamily="49" charset="0"/>
              </a:rPr>
              <a:t># We print the overall sentiment scores of all the sentences</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compound_scores</a:t>
            </a:r>
            <a:r>
              <a:rPr lang="en-IN" sz="1400" b="0" i="0" u="none" strike="noStrike">
                <a:solidFill>
                  <a:srgbClr val="D4D4D4"/>
                </a:solidFill>
                <a:effectLst/>
                <a:latin typeface="Courier New" panose="02070309020205020404" pitchFamily="49" charset="0"/>
              </a:rPr>
              <a:t> = </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score</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'compound'</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a:t>
            </a:r>
            <a:r>
              <a:rPr lang="en-IN" sz="1400" b="0" i="0" u="none" strike="noStrike">
                <a:solidFill>
                  <a:srgbClr val="C586C0"/>
                </a:solidFill>
                <a:effectLst/>
                <a:latin typeface="Courier New" panose="02070309020205020404" pitchFamily="49" charset="0"/>
              </a:rPr>
              <a:t>for</a:t>
            </a:r>
            <a:r>
              <a:rPr lang="en-IN" sz="1400" b="0" i="0" u="none" strike="noStrike">
                <a:solidFill>
                  <a:srgbClr val="D4D4D4"/>
                </a:solidFill>
                <a:effectLst/>
                <a:latin typeface="Courier New" panose="02070309020205020404" pitchFamily="49" charset="0"/>
              </a:rPr>
              <a:t> score </a:t>
            </a:r>
            <a:r>
              <a:rPr lang="en-IN" sz="1400" b="0" i="0" u="none" strike="noStrike">
                <a:solidFill>
                  <a:srgbClr val="82C6FF"/>
                </a:solidFill>
                <a:effectLst/>
                <a:latin typeface="Courier New" panose="02070309020205020404" pitchFamily="49" charset="0"/>
              </a:rPr>
              <a:t>in</a:t>
            </a:r>
            <a:r>
              <a:rPr lang="en-IN" sz="1400" b="0" i="0" u="none" strike="noStrike">
                <a:solidFill>
                  <a:srgbClr val="D4D4D4"/>
                </a:solidFill>
                <a:effectLst/>
                <a:latin typeface="Courier New" panose="02070309020205020404" pitchFamily="49" charset="0"/>
              </a:rPr>
              <a:t> results</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overall_score</a:t>
            </a:r>
            <a:r>
              <a:rPr lang="en-IN" sz="1400" b="0" i="0" u="none" strike="noStrike">
                <a:solidFill>
                  <a:srgbClr val="D4D4D4"/>
                </a:solidFill>
                <a:effectLst/>
                <a:latin typeface="Courier New" panose="02070309020205020404" pitchFamily="49" charset="0"/>
              </a:rPr>
              <a:t> = </a:t>
            </a:r>
            <a:r>
              <a:rPr lang="en-IN" sz="1400" b="0" i="0" u="none" strike="noStrike">
                <a:solidFill>
                  <a:srgbClr val="DCDCAA"/>
                </a:solidFill>
                <a:effectLst/>
                <a:latin typeface="Courier New" panose="02070309020205020404" pitchFamily="49" charset="0"/>
              </a:rPr>
              <a:t>sum</a:t>
            </a:r>
            <a:r>
              <a:rPr lang="en-IN" sz="1400" b="0" i="0" u="none" strike="noStrike">
                <a:solidFill>
                  <a:srgbClr val="DCDCDC"/>
                </a:solidFill>
                <a:effectLst/>
                <a:latin typeface="Courier New" panose="02070309020205020404" pitchFamily="49" charset="0"/>
              </a:rPr>
              <a:t>(</a:t>
            </a:r>
            <a:r>
              <a:rPr lang="en-IN" sz="1400" b="0" i="0" u="none" strike="noStrike" err="1">
                <a:solidFill>
                  <a:srgbClr val="D4D4D4"/>
                </a:solidFill>
                <a:effectLst/>
                <a:latin typeface="Courier New" panose="02070309020205020404" pitchFamily="49" charset="0"/>
              </a:rPr>
              <a:t>compound_scores</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 </a:t>
            </a:r>
            <a:r>
              <a:rPr lang="en-IN" sz="1400" b="0" i="0" u="none" strike="noStrike" err="1">
                <a:solidFill>
                  <a:srgbClr val="DCDCAA"/>
                </a:solidFill>
                <a:effectLst/>
                <a:latin typeface="Courier New" panose="02070309020205020404" pitchFamily="49" charset="0"/>
              </a:rPr>
              <a:t>len</a:t>
            </a:r>
            <a:r>
              <a:rPr lang="en-IN" sz="1400" b="0" i="0" u="none" strike="noStrike">
                <a:solidFill>
                  <a:srgbClr val="DCDCDC"/>
                </a:solidFill>
                <a:effectLst/>
                <a:latin typeface="Courier New" panose="02070309020205020404" pitchFamily="49" charset="0"/>
              </a:rPr>
              <a:t>(</a:t>
            </a:r>
            <a:r>
              <a:rPr lang="en-IN" sz="1400" b="0" i="0" u="none" strike="noStrike" err="1">
                <a:solidFill>
                  <a:srgbClr val="D4D4D4"/>
                </a:solidFill>
                <a:effectLst/>
                <a:latin typeface="Courier New" panose="02070309020205020404" pitchFamily="49" charset="0"/>
              </a:rPr>
              <a:t>compound_scores</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DCDCAA"/>
                </a:solidFill>
                <a:effectLst/>
                <a:latin typeface="Courier New" panose="02070309020205020404" pitchFamily="49" charset="0"/>
              </a:rPr>
              <a:t>print</a:t>
            </a:r>
            <a:r>
              <a:rPr lang="en-IN" sz="1400" b="0" i="0" u="none" strike="noStrike">
                <a:solidFill>
                  <a:srgbClr val="DCDCDC"/>
                </a:solidFill>
                <a:effectLst/>
                <a:latin typeface="Courier New" panose="02070309020205020404" pitchFamily="49" charset="0"/>
              </a:rPr>
              <a:t>(</a:t>
            </a:r>
            <a:r>
              <a:rPr lang="en-IN" sz="1400" b="0" i="0" u="none" strike="noStrike" err="1">
                <a:solidFill>
                  <a:srgbClr val="569CD6"/>
                </a:solidFill>
                <a:effectLst/>
                <a:latin typeface="Courier New" panose="02070309020205020404" pitchFamily="49" charset="0"/>
              </a:rPr>
              <a:t>f</a:t>
            </a:r>
            <a:r>
              <a:rPr lang="en-IN" sz="1400" b="0" i="0" u="none" strike="noStrike" err="1">
                <a:solidFill>
                  <a:srgbClr val="CE9178"/>
                </a:solidFill>
                <a:effectLst/>
                <a:latin typeface="Courier New" panose="02070309020205020404" pitchFamily="49" charset="0"/>
              </a:rPr>
              <a:t>"Overall</a:t>
            </a:r>
            <a:r>
              <a:rPr lang="en-IN" sz="1400" b="0" i="0" u="none" strike="noStrike">
                <a:solidFill>
                  <a:srgbClr val="CE9178"/>
                </a:solidFill>
                <a:effectLst/>
                <a:latin typeface="Courier New" panose="02070309020205020404" pitchFamily="49" charset="0"/>
              </a:rPr>
              <a:t> Sentiment Score: </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overall_score</a:t>
            </a:r>
            <a:r>
              <a:rPr lang="en-IN" sz="1400" b="0" i="0" u="none" strike="noStrike">
                <a:solidFill>
                  <a:srgbClr val="B5CEA8"/>
                </a:solidFill>
                <a:effectLst/>
                <a:latin typeface="Courier New" panose="02070309020205020404" pitchFamily="49" charset="0"/>
              </a:rPr>
              <a:t>:.2f</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br>
              <a:rPr lang="en-IN" sz="1400" b="0" i="0" u="none" strike="noStrike">
                <a:solidFill>
                  <a:srgbClr val="D4D4D4"/>
                </a:solidFill>
                <a:effectLst/>
                <a:latin typeface="Courier New" panose="02070309020205020404" pitchFamily="49" charset="0"/>
              </a:rPr>
            </a:br>
            <a:r>
              <a:rPr lang="en-IN" sz="1400" b="0" i="0" u="none" strike="noStrike">
                <a:solidFill>
                  <a:srgbClr val="6AA94F"/>
                </a:solidFill>
                <a:effectLst/>
                <a:latin typeface="Courier New" panose="02070309020205020404" pitchFamily="49" charset="0"/>
              </a:rPr>
              <a:t># Visualize the sentiment scores</a:t>
            </a:r>
            <a:endParaRPr lang="en-IN" sz="1400" b="0" i="0" u="none" strike="noStrike">
              <a:solidFill>
                <a:srgbClr val="D4D4D4"/>
              </a:solidFill>
              <a:effectLst/>
              <a:latin typeface="Courier New" panose="02070309020205020404" pitchFamily="49" charset="0"/>
            </a:endParaRPr>
          </a:p>
          <a:p>
            <a:pPr algn="l"/>
            <a:r>
              <a:rPr lang="en-IN" sz="1400" b="0" i="0" u="none" strike="noStrike">
                <a:solidFill>
                  <a:srgbClr val="C586C0"/>
                </a:solidFill>
                <a:effectLst/>
                <a:latin typeface="Courier New" panose="02070309020205020404" pitchFamily="49" charset="0"/>
              </a:rPr>
              <a:t>import</a:t>
            </a:r>
            <a:r>
              <a:rPr lang="en-IN" sz="1400" b="0" i="0" u="none" strike="noStrike">
                <a:solidFill>
                  <a:srgbClr val="D4D4D4"/>
                </a:solidFill>
                <a:effectLst/>
                <a:latin typeface="Courier New" panose="02070309020205020404" pitchFamily="49" charset="0"/>
              </a:rPr>
              <a:t> </a:t>
            </a:r>
            <a:r>
              <a:rPr lang="en-IN" sz="1400" b="0" i="0" u="none" strike="noStrike" err="1">
                <a:solidFill>
                  <a:srgbClr val="D4D4D4"/>
                </a:solidFill>
                <a:effectLst/>
                <a:latin typeface="Courier New" panose="02070309020205020404" pitchFamily="49" charset="0"/>
              </a:rPr>
              <a:t>matplotlib.pyplot</a:t>
            </a:r>
            <a:r>
              <a:rPr lang="en-IN" sz="1400" b="0" i="0" u="none" strike="noStrike">
                <a:solidFill>
                  <a:srgbClr val="D4D4D4"/>
                </a:solidFill>
                <a:effectLst/>
                <a:latin typeface="Courier New" panose="02070309020205020404" pitchFamily="49" charset="0"/>
              </a:rPr>
              <a:t> </a:t>
            </a:r>
            <a:r>
              <a:rPr lang="en-IN" sz="1400" b="0" i="0" u="none" strike="noStrike">
                <a:solidFill>
                  <a:srgbClr val="C586C0"/>
                </a:solidFill>
                <a:effectLst/>
                <a:latin typeface="Courier New" panose="02070309020205020404" pitchFamily="49" charset="0"/>
              </a:rPr>
              <a:t>as</a:t>
            </a:r>
            <a:r>
              <a:rPr lang="en-IN" sz="1400" b="0" i="0" u="none" strike="noStrike">
                <a:solidFill>
                  <a:srgbClr val="D4D4D4"/>
                </a:solidFill>
                <a:effectLst/>
                <a:latin typeface="Courier New" panose="02070309020205020404" pitchFamily="49" charset="0"/>
              </a:rPr>
              <a:t> </a:t>
            </a:r>
            <a:r>
              <a:rPr lang="en-IN" sz="1400" b="0" i="0" u="none" strike="noStrike" err="1">
                <a:solidFill>
                  <a:srgbClr val="D4D4D4"/>
                </a:solidFill>
                <a:effectLst/>
                <a:latin typeface="Courier New" panose="02070309020205020404" pitchFamily="49" charset="0"/>
              </a:rPr>
              <a:t>plt</a:t>
            </a:r>
            <a:endParaRPr lang="en-IN" sz="1400" b="0" i="0" u="none" strike="noStrike">
              <a:solidFill>
                <a:srgbClr val="D4D4D4"/>
              </a:solidFill>
              <a:effectLst/>
              <a:latin typeface="Courier New" panose="02070309020205020404" pitchFamily="49" charset="0"/>
            </a:endParaRPr>
          </a:p>
          <a:p>
            <a:pPr algn="l"/>
            <a:br>
              <a:rPr lang="en-IN" sz="1400" b="0" i="0" u="none" strike="noStrike">
                <a:solidFill>
                  <a:srgbClr val="D4D4D4"/>
                </a:solidFill>
                <a:effectLst/>
                <a:latin typeface="Courier New" panose="02070309020205020404" pitchFamily="49" charset="0"/>
              </a:rPr>
            </a:br>
            <a:r>
              <a:rPr lang="en-IN" sz="1400" b="0" i="0" u="none" strike="noStrike">
                <a:solidFill>
                  <a:srgbClr val="D4D4D4"/>
                </a:solidFill>
                <a:effectLst/>
                <a:latin typeface="Courier New" panose="02070309020205020404" pitchFamily="49" charset="0"/>
              </a:rPr>
              <a:t>fig</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a:t>
            </a:r>
            <a:r>
              <a:rPr lang="en-IN" sz="1400" b="0" i="0" u="none" strike="noStrike" err="1">
                <a:solidFill>
                  <a:srgbClr val="D4D4D4"/>
                </a:solidFill>
                <a:effectLst/>
                <a:latin typeface="Courier New" panose="02070309020205020404" pitchFamily="49" charset="0"/>
              </a:rPr>
              <a:t>ax</a:t>
            </a:r>
            <a:r>
              <a:rPr lang="en-IN" sz="1400" b="0" i="0" u="none" strike="noStrike">
                <a:solidFill>
                  <a:srgbClr val="D4D4D4"/>
                </a:solidFill>
                <a:effectLst/>
                <a:latin typeface="Courier New" panose="02070309020205020404" pitchFamily="49" charset="0"/>
              </a:rPr>
              <a:t> = </a:t>
            </a:r>
            <a:r>
              <a:rPr lang="en-IN" sz="1400" b="0" i="0" u="none" strike="noStrike" err="1">
                <a:solidFill>
                  <a:srgbClr val="D4D4D4"/>
                </a:solidFill>
                <a:effectLst/>
                <a:latin typeface="Courier New" panose="02070309020205020404" pitchFamily="49" charset="0"/>
              </a:rPr>
              <a:t>plt.subplots</a:t>
            </a:r>
            <a:r>
              <a:rPr lang="en-IN" sz="1400" b="0" i="0" u="none" strike="noStrike">
                <a:solidFill>
                  <a:srgbClr val="DCDCDC"/>
                </a:solidFill>
                <a:effectLst/>
                <a:latin typeface="Courier New" panose="02070309020205020404" pitchFamily="49" charset="0"/>
              </a:rPr>
              <a:t>(</a:t>
            </a:r>
            <a:r>
              <a:rPr lang="en-IN" sz="1400" b="0" i="0" u="none" strike="noStrike" err="1">
                <a:solidFill>
                  <a:srgbClr val="D4D4D4"/>
                </a:solidFill>
                <a:effectLst/>
                <a:latin typeface="Courier New" panose="02070309020205020404" pitchFamily="49" charset="0"/>
              </a:rPr>
              <a:t>figsize</a:t>
            </a:r>
            <a:r>
              <a:rPr lang="en-IN" sz="1400" b="0" i="0" u="none" strike="noStrike">
                <a:solidFill>
                  <a:srgbClr val="D4D4D4"/>
                </a:solidFill>
                <a:effectLst/>
                <a:latin typeface="Courier New" panose="02070309020205020404" pitchFamily="49" charset="0"/>
              </a:rPr>
              <a:t>=</a:t>
            </a:r>
            <a:r>
              <a:rPr lang="en-IN" sz="1400" b="0" i="0" u="none" strike="noStrike">
                <a:solidFill>
                  <a:srgbClr val="DCDCDC"/>
                </a:solidFill>
                <a:effectLst/>
                <a:latin typeface="Courier New" panose="02070309020205020404" pitchFamily="49" charset="0"/>
              </a:rPr>
              <a:t>(</a:t>
            </a:r>
            <a:r>
              <a:rPr lang="en-IN" sz="1400" b="0" i="0" u="none" strike="noStrike">
                <a:solidFill>
                  <a:srgbClr val="B5CEA8"/>
                </a:solidFill>
                <a:effectLst/>
                <a:latin typeface="Courier New" panose="02070309020205020404" pitchFamily="49" charset="0"/>
              </a:rPr>
              <a:t>10</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a:t>
            </a:r>
            <a:r>
              <a:rPr lang="en-IN" sz="1400" b="0" i="0" u="none" strike="noStrike">
                <a:solidFill>
                  <a:srgbClr val="B5CEA8"/>
                </a:solidFill>
                <a:effectLst/>
                <a:latin typeface="Courier New" panose="02070309020205020404" pitchFamily="49" charset="0"/>
              </a:rPr>
              <a:t>6</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ax.hist</a:t>
            </a:r>
            <a:r>
              <a:rPr lang="en-IN" sz="1400" b="0" i="0" u="none" strike="noStrike">
                <a:solidFill>
                  <a:srgbClr val="DCDCDC"/>
                </a:solidFill>
                <a:effectLst/>
                <a:latin typeface="Courier New" panose="02070309020205020404" pitchFamily="49" charset="0"/>
              </a:rPr>
              <a:t>(</a:t>
            </a:r>
            <a:r>
              <a:rPr lang="en-IN" sz="1400" b="0" i="0" u="none" strike="noStrike" err="1">
                <a:solidFill>
                  <a:srgbClr val="D4D4D4"/>
                </a:solidFill>
                <a:effectLst/>
                <a:latin typeface="Courier New" panose="02070309020205020404" pitchFamily="49" charset="0"/>
              </a:rPr>
              <a:t>compound_scores</a:t>
            </a:r>
            <a:r>
              <a:rPr lang="en-IN" sz="1400" b="0" i="0" u="none" strike="noStrike">
                <a:solidFill>
                  <a:srgbClr val="DCDCDC"/>
                </a:solidFill>
                <a:effectLst/>
                <a:latin typeface="Courier New" panose="02070309020205020404" pitchFamily="49" charset="0"/>
              </a:rPr>
              <a:t>,</a:t>
            </a:r>
            <a:r>
              <a:rPr lang="en-IN" sz="1400" b="0" i="0" u="none" strike="noStrike">
                <a:solidFill>
                  <a:srgbClr val="D4D4D4"/>
                </a:solidFill>
                <a:effectLst/>
                <a:latin typeface="Courier New" panose="02070309020205020404" pitchFamily="49" charset="0"/>
              </a:rPr>
              <a:t> bins=</a:t>
            </a:r>
            <a:r>
              <a:rPr lang="en-IN" sz="1400" b="0" i="0" u="none" strike="noStrike">
                <a:solidFill>
                  <a:srgbClr val="B5CEA8"/>
                </a:solidFill>
                <a:effectLst/>
                <a:latin typeface="Courier New" panose="02070309020205020404" pitchFamily="49" charset="0"/>
              </a:rPr>
              <a:t>20</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ax.set_title</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'Sentiment Analysis of the character'</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ax.set_xlabel</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'Sentiment Score'</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ax.set_ylabel</a:t>
            </a:r>
            <a:r>
              <a:rPr lang="en-IN" sz="1400" b="0" i="0" u="none" strike="noStrike">
                <a:solidFill>
                  <a:srgbClr val="DCDCDC"/>
                </a:solidFill>
                <a:effectLst/>
                <a:latin typeface="Courier New" panose="02070309020205020404" pitchFamily="49" charset="0"/>
              </a:rPr>
              <a:t>(</a:t>
            </a:r>
            <a:r>
              <a:rPr lang="en-IN" sz="1400" b="0" i="0" u="none" strike="noStrike">
                <a:solidFill>
                  <a:srgbClr val="CE9178"/>
                </a:solidFill>
                <a:effectLst/>
                <a:latin typeface="Courier New" panose="02070309020205020404" pitchFamily="49" charset="0"/>
              </a:rPr>
              <a:t>'Frequency'</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r>
              <a:rPr lang="en-IN" sz="1400" b="0" i="0" u="none" strike="noStrike" err="1">
                <a:solidFill>
                  <a:srgbClr val="D4D4D4"/>
                </a:solidFill>
                <a:effectLst/>
                <a:latin typeface="Courier New" panose="02070309020205020404" pitchFamily="49" charset="0"/>
              </a:rPr>
              <a:t>plt.show</a:t>
            </a:r>
            <a:r>
              <a:rPr lang="en-IN" sz="1400" b="0" i="0" u="none" strike="noStrike">
                <a:solidFill>
                  <a:srgbClr val="DCDCDC"/>
                </a:solidFill>
                <a:effectLst/>
                <a:latin typeface="Courier New" panose="02070309020205020404" pitchFamily="49" charset="0"/>
              </a:rPr>
              <a:t>()</a:t>
            </a:r>
            <a:endParaRPr lang="en-IN" sz="1400" b="0" i="0" u="none" strike="noStrike">
              <a:solidFill>
                <a:srgbClr val="D4D4D4"/>
              </a:solidFill>
              <a:effectLst/>
              <a:latin typeface="Courier New" panose="02070309020205020404" pitchFamily="49" charset="0"/>
            </a:endParaRPr>
          </a:p>
          <a:p>
            <a:pPr algn="l"/>
            <a:endParaRPr lang="en-IN" sz="1400" b="0" i="0" u="none" strike="noStrike">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69508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tter from Prospero to Antonio | Early English Literature">
            <a:extLst>
              <a:ext uri="{FF2B5EF4-FFF2-40B4-BE49-F238E27FC236}">
                <a16:creationId xmlns:a16="http://schemas.microsoft.com/office/drawing/2014/main" id="{4FFD561A-11D8-4CEC-660C-4B7A6285A0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173686" y="0"/>
            <a:ext cx="5018314" cy="68629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4800" b="1">
                <a:solidFill>
                  <a:schemeClr val="tx1"/>
                </a:solidFill>
              </a:rPr>
              <a:t>Results on PROSPERO</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10" name="Picture 9" descr="Text&#10;&#10;Description automatically generated">
            <a:extLst>
              <a:ext uri="{FF2B5EF4-FFF2-40B4-BE49-F238E27FC236}">
                <a16:creationId xmlns:a16="http://schemas.microsoft.com/office/drawing/2014/main" id="{42E32296-ABEE-15CF-B9A8-49F44A26F07A}"/>
              </a:ext>
            </a:extLst>
          </p:cNvPr>
          <p:cNvPicPr>
            <a:picLocks noChangeAspect="1"/>
          </p:cNvPicPr>
          <p:nvPr/>
        </p:nvPicPr>
        <p:blipFill>
          <a:blip r:embed="rId4"/>
          <a:stretch>
            <a:fillRect/>
          </a:stretch>
        </p:blipFill>
        <p:spPr>
          <a:xfrm>
            <a:off x="490368" y="4785863"/>
            <a:ext cx="10362212" cy="1838457"/>
          </a:xfrm>
          <a:prstGeom prst="rect">
            <a:avLst/>
          </a:prstGeom>
        </p:spPr>
      </p:pic>
      <p:pic>
        <p:nvPicPr>
          <p:cNvPr id="12" name="Picture 11" descr="Chart, histogram&#10;&#10;Description automatically generated">
            <a:extLst>
              <a:ext uri="{FF2B5EF4-FFF2-40B4-BE49-F238E27FC236}">
                <a16:creationId xmlns:a16="http://schemas.microsoft.com/office/drawing/2014/main" id="{01B4EB73-47AD-9A40-AB8C-D54A6E36DA42}"/>
              </a:ext>
            </a:extLst>
          </p:cNvPr>
          <p:cNvPicPr>
            <a:picLocks noChangeAspect="1"/>
          </p:cNvPicPr>
          <p:nvPr/>
        </p:nvPicPr>
        <p:blipFill>
          <a:blip r:embed="rId5"/>
          <a:stretch>
            <a:fillRect/>
          </a:stretch>
        </p:blipFill>
        <p:spPr>
          <a:xfrm>
            <a:off x="490368" y="379982"/>
            <a:ext cx="5740400" cy="4025900"/>
          </a:xfrm>
          <a:prstGeom prst="rect">
            <a:avLst/>
          </a:prstGeom>
        </p:spPr>
      </p:pic>
    </p:spTree>
    <p:extLst>
      <p:ext uri="{BB962C8B-B14F-4D97-AF65-F5344CB8AC3E}">
        <p14:creationId xmlns:p14="http://schemas.microsoft.com/office/powerpoint/2010/main" val="129513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ales of Goldstone Wood: Your Weekly Fairy">
            <a:extLst>
              <a:ext uri="{FF2B5EF4-FFF2-40B4-BE49-F238E27FC236}">
                <a16:creationId xmlns:a16="http://schemas.microsoft.com/office/drawing/2014/main" id="{6C82FC7E-42A3-14A4-4E76-3EDB197154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108825" y="0"/>
            <a:ext cx="5083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4800"/>
              <a:t>Results on ARIEL</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4" name="Picture 3" descr="Text&#10;&#10;Description automatically generated">
            <a:extLst>
              <a:ext uri="{FF2B5EF4-FFF2-40B4-BE49-F238E27FC236}">
                <a16:creationId xmlns:a16="http://schemas.microsoft.com/office/drawing/2014/main" id="{16D813E7-0279-9BF9-D9BD-1DC7C6D7038B}"/>
              </a:ext>
            </a:extLst>
          </p:cNvPr>
          <p:cNvPicPr>
            <a:picLocks noChangeAspect="1"/>
          </p:cNvPicPr>
          <p:nvPr/>
        </p:nvPicPr>
        <p:blipFill>
          <a:blip r:embed="rId4"/>
          <a:stretch>
            <a:fillRect/>
          </a:stretch>
        </p:blipFill>
        <p:spPr>
          <a:xfrm>
            <a:off x="470048" y="4785862"/>
            <a:ext cx="10360512" cy="1838155"/>
          </a:xfrm>
          <a:prstGeom prst="rect">
            <a:avLst/>
          </a:prstGeom>
        </p:spPr>
      </p:pic>
      <p:pic>
        <p:nvPicPr>
          <p:cNvPr id="6" name="Picture 5" descr="Chart, histogram&#10;&#10;Description automatically generated">
            <a:extLst>
              <a:ext uri="{FF2B5EF4-FFF2-40B4-BE49-F238E27FC236}">
                <a16:creationId xmlns:a16="http://schemas.microsoft.com/office/drawing/2014/main" id="{05B5A506-9C3E-4369-5191-7652D95C7050}"/>
              </a:ext>
            </a:extLst>
          </p:cNvPr>
          <p:cNvPicPr>
            <a:picLocks noChangeAspect="1"/>
          </p:cNvPicPr>
          <p:nvPr/>
        </p:nvPicPr>
        <p:blipFill>
          <a:blip r:embed="rId5"/>
          <a:stretch>
            <a:fillRect/>
          </a:stretch>
        </p:blipFill>
        <p:spPr>
          <a:xfrm>
            <a:off x="470048" y="379981"/>
            <a:ext cx="5740400" cy="4025900"/>
          </a:xfrm>
          <a:prstGeom prst="rect">
            <a:avLst/>
          </a:prstGeom>
        </p:spPr>
      </p:pic>
    </p:spTree>
    <p:extLst>
      <p:ext uri="{BB962C8B-B14F-4D97-AF65-F5344CB8AC3E}">
        <p14:creationId xmlns:p14="http://schemas.microsoft.com/office/powerpoint/2010/main" val="86486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Elizabethan Plays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r>
              <a:rPr lang="en-IN" b="0" i="0" u="none" strike="noStrike">
                <a:solidFill>
                  <a:srgbClr val="374151"/>
                </a:solidFill>
                <a:effectLst/>
                <a:latin typeface="Söhne"/>
              </a:rPr>
              <a:t>Elizabethan plays are plays that were written and performed in England during the reign of </a:t>
            </a:r>
            <a:r>
              <a:rPr lang="en-IN" b="1" i="0" u="none" strike="noStrike">
                <a:solidFill>
                  <a:srgbClr val="374151"/>
                </a:solidFill>
                <a:effectLst/>
                <a:latin typeface="Söhne"/>
              </a:rPr>
              <a:t>Queen Elizabeth I</a:t>
            </a:r>
            <a:r>
              <a:rPr lang="en-IN" b="0" i="0" u="none" strike="noStrike">
                <a:solidFill>
                  <a:srgbClr val="374151"/>
                </a:solidFill>
                <a:effectLst/>
                <a:latin typeface="Söhne"/>
              </a:rPr>
              <a:t>, which lasted from </a:t>
            </a:r>
            <a:r>
              <a:rPr lang="en-IN" b="1" i="0" u="none" strike="noStrike">
                <a:solidFill>
                  <a:srgbClr val="374151"/>
                </a:solidFill>
                <a:effectLst/>
                <a:latin typeface="Söhne"/>
              </a:rPr>
              <a:t>1558 to 1603</a:t>
            </a:r>
            <a:r>
              <a:rPr lang="en-IN" b="0" i="0" u="none" strike="noStrike">
                <a:solidFill>
                  <a:srgbClr val="374151"/>
                </a:solidFill>
                <a:effectLst/>
                <a:latin typeface="Söhne"/>
              </a:rPr>
              <a:t>. This was a period of great cultural and artistic flourishing in England, and many of the greatest plays in the English language were written during this time.</a:t>
            </a:r>
          </a:p>
          <a:p>
            <a:r>
              <a:rPr lang="en-IN" b="0" i="0" u="none" strike="noStrike">
                <a:solidFill>
                  <a:srgbClr val="374151"/>
                </a:solidFill>
                <a:effectLst/>
                <a:latin typeface="Söhne"/>
              </a:rPr>
              <a:t>The most famous Elizabethan playwright was </a:t>
            </a:r>
            <a:r>
              <a:rPr lang="en-IN" b="1" i="0" u="none" strike="noStrike">
                <a:solidFill>
                  <a:srgbClr val="374151"/>
                </a:solidFill>
                <a:effectLst/>
                <a:latin typeface="Söhne"/>
              </a:rPr>
              <a:t>William Shakespeare</a:t>
            </a:r>
            <a:r>
              <a:rPr lang="en-IN" b="0" i="0" u="none" strike="noStrike">
                <a:solidFill>
                  <a:srgbClr val="374151"/>
                </a:solidFill>
                <a:effectLst/>
                <a:latin typeface="Söhne"/>
              </a:rPr>
              <a:t>, who wrote many of his plays during this period. Other notable playwrights of the time include </a:t>
            </a:r>
            <a:r>
              <a:rPr lang="en-IN" b="0" i="1" u="none" strike="noStrike">
                <a:solidFill>
                  <a:srgbClr val="374151"/>
                </a:solidFill>
                <a:effectLst/>
                <a:latin typeface="Söhne"/>
              </a:rPr>
              <a:t>Christopher Marlowe, Ben Jonson, Thomas Kyd, and John Webster</a:t>
            </a:r>
            <a:r>
              <a:rPr lang="en-IN" b="0" i="0" u="none" strike="noStrike">
                <a:solidFill>
                  <a:srgbClr val="374151"/>
                </a:solidFill>
                <a:effectLst/>
                <a:latin typeface="Söhne"/>
              </a:rPr>
              <a:t>.</a:t>
            </a:r>
          </a:p>
          <a:p>
            <a:r>
              <a:rPr lang="en-IN" b="0" i="0" u="none" strike="noStrike">
                <a:solidFill>
                  <a:srgbClr val="374151"/>
                </a:solidFill>
                <a:effectLst/>
                <a:latin typeface="Söhne"/>
              </a:rPr>
              <a:t>Many Elizabethan plays were written in blank verse, which is unrhymed iambic pentameter. They often explored themes such as </a:t>
            </a:r>
            <a:r>
              <a:rPr lang="en-IN" b="0" i="1" u="none" strike="noStrike">
                <a:solidFill>
                  <a:srgbClr val="374151"/>
                </a:solidFill>
                <a:effectLst/>
                <a:latin typeface="Söhne"/>
              </a:rPr>
              <a:t>love, power, revenge, and tragedy</a:t>
            </a:r>
            <a:r>
              <a:rPr lang="en-IN" b="0" i="0" u="none" strike="noStrike">
                <a:solidFill>
                  <a:srgbClr val="374151"/>
                </a:solidFill>
                <a:effectLst/>
                <a:latin typeface="Söhne"/>
              </a:rPr>
              <a:t>, and many were based on historical events or stories from mythology.</a:t>
            </a:r>
            <a:endParaRPr lang="en-US"/>
          </a:p>
        </p:txBody>
      </p:sp>
    </p:spTree>
    <p:extLst>
      <p:ext uri="{BB962C8B-B14F-4D97-AF65-F5344CB8AC3E}">
        <p14:creationId xmlns:p14="http://schemas.microsoft.com/office/powerpoint/2010/main" val="308465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5 Great Island Books That Reimagine The Tempest ‹ Literary Hub">
            <a:extLst>
              <a:ext uri="{FF2B5EF4-FFF2-40B4-BE49-F238E27FC236}">
                <a16:creationId xmlns:a16="http://schemas.microsoft.com/office/drawing/2014/main" id="{031F76E3-9C56-2A64-D6F1-A183288DCA6B}"/>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9743" y="-67716"/>
            <a:ext cx="12420171" cy="7023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4800" b="1">
                <a:solidFill>
                  <a:schemeClr val="bg1"/>
                </a:solidFill>
              </a:rPr>
              <a:t>Results on MIRANDA</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5" name="Picture 4" descr="Text&#10;&#10;Description automatically generated">
            <a:extLst>
              <a:ext uri="{FF2B5EF4-FFF2-40B4-BE49-F238E27FC236}">
                <a16:creationId xmlns:a16="http://schemas.microsoft.com/office/drawing/2014/main" id="{94350868-415C-5134-0499-8C50ACA48DAE}"/>
              </a:ext>
            </a:extLst>
          </p:cNvPr>
          <p:cNvPicPr>
            <a:picLocks noChangeAspect="1"/>
          </p:cNvPicPr>
          <p:nvPr/>
        </p:nvPicPr>
        <p:blipFill>
          <a:blip r:embed="rId3"/>
          <a:stretch>
            <a:fillRect/>
          </a:stretch>
        </p:blipFill>
        <p:spPr>
          <a:xfrm>
            <a:off x="470047" y="4818180"/>
            <a:ext cx="10294593" cy="1826460"/>
          </a:xfrm>
          <a:prstGeom prst="rect">
            <a:avLst/>
          </a:prstGeom>
        </p:spPr>
      </p:pic>
      <p:pic>
        <p:nvPicPr>
          <p:cNvPr id="7" name="Picture 6" descr="Chart, histogram&#10;&#10;Description automatically generated">
            <a:extLst>
              <a:ext uri="{FF2B5EF4-FFF2-40B4-BE49-F238E27FC236}">
                <a16:creationId xmlns:a16="http://schemas.microsoft.com/office/drawing/2014/main" id="{81CD3025-14B8-3512-C4BE-E57FC9FB089B}"/>
              </a:ext>
            </a:extLst>
          </p:cNvPr>
          <p:cNvPicPr>
            <a:picLocks noChangeAspect="1"/>
          </p:cNvPicPr>
          <p:nvPr/>
        </p:nvPicPr>
        <p:blipFill>
          <a:blip r:embed="rId4"/>
          <a:stretch>
            <a:fillRect/>
          </a:stretch>
        </p:blipFill>
        <p:spPr>
          <a:xfrm>
            <a:off x="470047" y="396140"/>
            <a:ext cx="5740400" cy="4025900"/>
          </a:xfrm>
          <a:prstGeom prst="rect">
            <a:avLst/>
          </a:prstGeom>
        </p:spPr>
      </p:pic>
    </p:spTree>
    <p:extLst>
      <p:ext uri="{BB962C8B-B14F-4D97-AF65-F5344CB8AC3E}">
        <p14:creationId xmlns:p14="http://schemas.microsoft.com/office/powerpoint/2010/main" val="3984070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he Tempest Examination Questions and Answers">
            <a:extLst>
              <a:ext uri="{FF2B5EF4-FFF2-40B4-BE49-F238E27FC236}">
                <a16:creationId xmlns:a16="http://schemas.microsoft.com/office/drawing/2014/main" id="{5BF3CCEA-3243-B8B8-DB2A-58BA6E1CE059}"/>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7108373" y="-16749"/>
            <a:ext cx="5083627" cy="68747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8471424" y="1110882"/>
            <a:ext cx="3053039" cy="3204179"/>
          </a:xfrm>
        </p:spPr>
        <p:txBody>
          <a:bodyPr anchor="t">
            <a:normAutofit/>
          </a:bodyPr>
          <a:lstStyle/>
          <a:p>
            <a:r>
              <a:rPr lang="en-US" sz="4800" b="1">
                <a:solidFill>
                  <a:schemeClr val="bg1"/>
                </a:solidFill>
              </a:rPr>
              <a:t>Results on CALIBAN</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5" name="Picture 4">
            <a:extLst>
              <a:ext uri="{FF2B5EF4-FFF2-40B4-BE49-F238E27FC236}">
                <a16:creationId xmlns:a16="http://schemas.microsoft.com/office/drawing/2014/main" id="{4A004037-E877-73E7-586C-DDDE6A1B1E43}"/>
              </a:ext>
            </a:extLst>
          </p:cNvPr>
          <p:cNvPicPr>
            <a:picLocks noChangeAspect="1"/>
          </p:cNvPicPr>
          <p:nvPr/>
        </p:nvPicPr>
        <p:blipFill>
          <a:blip r:embed="rId3"/>
          <a:stretch>
            <a:fillRect/>
          </a:stretch>
        </p:blipFill>
        <p:spPr>
          <a:xfrm>
            <a:off x="470048" y="4818179"/>
            <a:ext cx="10035392" cy="1780473"/>
          </a:xfrm>
          <a:prstGeom prst="rect">
            <a:avLst/>
          </a:prstGeom>
        </p:spPr>
      </p:pic>
      <p:pic>
        <p:nvPicPr>
          <p:cNvPr id="7" name="Picture 6" descr="Chart, histogram&#10;&#10;Description automatically generated">
            <a:extLst>
              <a:ext uri="{FF2B5EF4-FFF2-40B4-BE49-F238E27FC236}">
                <a16:creationId xmlns:a16="http://schemas.microsoft.com/office/drawing/2014/main" id="{E1388D92-7C7D-2D7D-A7C8-715772A64CAE}"/>
              </a:ext>
            </a:extLst>
          </p:cNvPr>
          <p:cNvPicPr>
            <a:picLocks noChangeAspect="1"/>
          </p:cNvPicPr>
          <p:nvPr/>
        </p:nvPicPr>
        <p:blipFill>
          <a:blip r:embed="rId4"/>
          <a:stretch>
            <a:fillRect/>
          </a:stretch>
        </p:blipFill>
        <p:spPr>
          <a:xfrm>
            <a:off x="470048" y="396140"/>
            <a:ext cx="5740400" cy="4025900"/>
          </a:xfrm>
          <a:prstGeom prst="rect">
            <a:avLst/>
          </a:prstGeom>
        </p:spPr>
      </p:pic>
    </p:spTree>
    <p:extLst>
      <p:ext uri="{BB962C8B-B14F-4D97-AF65-F5344CB8AC3E}">
        <p14:creationId xmlns:p14="http://schemas.microsoft.com/office/powerpoint/2010/main" val="3826083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0478-BF9E-9E6B-56F5-A363DAB8355A}"/>
              </a:ext>
            </a:extLst>
          </p:cNvPr>
          <p:cNvSpPr>
            <a:spLocks noGrp="1"/>
          </p:cNvSpPr>
          <p:nvPr>
            <p:ph type="title"/>
          </p:nvPr>
        </p:nvSpPr>
        <p:spPr/>
        <p:txBody>
          <a:bodyPr/>
          <a:lstStyle/>
          <a:p>
            <a:r>
              <a:rPr lang="en-GB"/>
              <a:t>Conclusion – ED Results</a:t>
            </a:r>
          </a:p>
        </p:txBody>
      </p:sp>
      <p:graphicFrame>
        <p:nvGraphicFramePr>
          <p:cNvPr id="6" name="Chart 5">
            <a:extLst>
              <a:ext uri="{FF2B5EF4-FFF2-40B4-BE49-F238E27FC236}">
                <a16:creationId xmlns:a16="http://schemas.microsoft.com/office/drawing/2014/main" id="{7588E8F4-01D2-4AE9-46D4-66484C3F4A8E}"/>
              </a:ext>
            </a:extLst>
          </p:cNvPr>
          <p:cNvGraphicFramePr/>
          <p:nvPr>
            <p:extLst>
              <p:ext uri="{D42A27DB-BD31-4B8C-83A1-F6EECF244321}">
                <p14:modId xmlns:p14="http://schemas.microsoft.com/office/powerpoint/2010/main" val="3909736500"/>
              </p:ext>
            </p:extLst>
          </p:nvPr>
        </p:nvGraphicFramePr>
        <p:xfrm>
          <a:off x="2032000" y="1396093"/>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9058AB3-F03A-5562-6762-795C3A8D0BE3}"/>
              </a:ext>
            </a:extLst>
          </p:cNvPr>
          <p:cNvSpPr txBox="1"/>
          <p:nvPr/>
        </p:nvSpPr>
        <p:spPr>
          <a:xfrm rot="16200000">
            <a:off x="699044" y="3675191"/>
            <a:ext cx="1683666" cy="338554"/>
          </a:xfrm>
          <a:prstGeom prst="rect">
            <a:avLst/>
          </a:prstGeom>
          <a:noFill/>
        </p:spPr>
        <p:txBody>
          <a:bodyPr wrap="none" rtlCol="0">
            <a:spAutoFit/>
          </a:bodyPr>
          <a:lstStyle/>
          <a:p>
            <a:r>
              <a:rPr lang="en-US" sz="1600"/>
              <a:t>POLARITY SCORE</a:t>
            </a:r>
          </a:p>
        </p:txBody>
      </p:sp>
    </p:spTree>
    <p:extLst>
      <p:ext uri="{BB962C8B-B14F-4D97-AF65-F5344CB8AC3E}">
        <p14:creationId xmlns:p14="http://schemas.microsoft.com/office/powerpoint/2010/main" val="421266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41A3-1CA0-0FFF-C9D6-671FF1B09C57}"/>
              </a:ext>
            </a:extLst>
          </p:cNvPr>
          <p:cNvSpPr>
            <a:spLocks noGrp="1"/>
          </p:cNvSpPr>
          <p:nvPr>
            <p:ph type="title"/>
          </p:nvPr>
        </p:nvSpPr>
        <p:spPr>
          <a:xfrm>
            <a:off x="1371600" y="685800"/>
            <a:ext cx="9601200" cy="894425"/>
          </a:xfrm>
        </p:spPr>
        <p:txBody>
          <a:bodyPr/>
          <a:lstStyle/>
          <a:p>
            <a:r>
              <a:rPr lang="en-GB"/>
              <a:t>Machine Learning </a:t>
            </a:r>
            <a:r>
              <a:rPr lang="en-US">
                <a:solidFill>
                  <a:schemeClr val="tx1"/>
                </a:solidFill>
                <a:ea typeface="+mj-lt"/>
                <a:cs typeface="+mj-lt"/>
              </a:rPr>
              <a:t>Approach</a:t>
            </a:r>
            <a:endParaRPr lang="en-GB">
              <a:solidFill>
                <a:schemeClr val="tx1"/>
              </a:solidFill>
              <a:ea typeface="+mj-lt"/>
              <a:cs typeface="+mj-lt"/>
            </a:endParaRPr>
          </a:p>
          <a:p>
            <a:endParaRPr lang="en-GB"/>
          </a:p>
        </p:txBody>
      </p:sp>
      <p:sp>
        <p:nvSpPr>
          <p:cNvPr id="3" name="Content Placeholder 2">
            <a:extLst>
              <a:ext uri="{FF2B5EF4-FFF2-40B4-BE49-F238E27FC236}">
                <a16:creationId xmlns:a16="http://schemas.microsoft.com/office/drawing/2014/main" id="{1B846C61-C77F-F845-46D2-5F4FB7B82E1E}"/>
              </a:ext>
            </a:extLst>
          </p:cNvPr>
          <p:cNvSpPr>
            <a:spLocks noGrp="1"/>
          </p:cNvSpPr>
          <p:nvPr>
            <p:ph idx="1"/>
          </p:nvPr>
        </p:nvSpPr>
        <p:spPr>
          <a:xfrm>
            <a:off x="1371600" y="2050742"/>
            <a:ext cx="9601200" cy="3816658"/>
          </a:xfrm>
        </p:spPr>
        <p:txBody>
          <a:bodyPr vert="horz" lIns="91440" tIns="45720" rIns="91440" bIns="45720" rtlCol="0" anchor="t">
            <a:normAutofit fontScale="92500" lnSpcReduction="20000"/>
          </a:bodyPr>
          <a:lstStyle/>
          <a:p>
            <a:pPr algn="l">
              <a:buFont typeface="Arial" panose="020B0604020202020204" pitchFamily="34" charset="0"/>
              <a:buChar char="•"/>
            </a:pPr>
            <a:r>
              <a:rPr lang="en-IN" b="0" i="0" u="none" strike="noStrike">
                <a:solidFill>
                  <a:srgbClr val="374151"/>
                </a:solidFill>
                <a:effectLst/>
                <a:latin typeface="Söhne"/>
              </a:rPr>
              <a:t>The machine learning approach for sentiment analysis involves training a model to predict sentiment based on labelled examples.</a:t>
            </a:r>
          </a:p>
          <a:p>
            <a:pPr algn="l">
              <a:buFont typeface="Arial" panose="020B0604020202020204" pitchFamily="34" charset="0"/>
              <a:buChar char="•"/>
            </a:pPr>
            <a:r>
              <a:rPr lang="en-IN" b="0" i="0" u="none" strike="noStrike">
                <a:solidFill>
                  <a:srgbClr val="374151"/>
                </a:solidFill>
                <a:effectLst/>
                <a:latin typeface="Söhne"/>
              </a:rPr>
              <a:t>Relevant features are selected from the text, such as the frequency of certain words or phrases.</a:t>
            </a:r>
          </a:p>
          <a:p>
            <a:pPr algn="l">
              <a:buFont typeface="Arial" panose="020B0604020202020204" pitchFamily="34" charset="0"/>
              <a:buChar char="•"/>
            </a:pPr>
            <a:r>
              <a:rPr lang="en-IN" b="0" i="0" u="none" strike="noStrike">
                <a:solidFill>
                  <a:srgbClr val="374151"/>
                </a:solidFill>
                <a:effectLst/>
                <a:latin typeface="Söhne"/>
              </a:rPr>
              <a:t>These features are used to train a machine learning algorithm, such as a decision tree, Naive Bayes, or neural network.</a:t>
            </a:r>
          </a:p>
          <a:p>
            <a:pPr algn="l">
              <a:buFont typeface="Arial" panose="020B0604020202020204" pitchFamily="34" charset="0"/>
              <a:buChar char="•"/>
            </a:pPr>
            <a:r>
              <a:rPr lang="en-IN" b="0" i="0" u="none" strike="noStrike">
                <a:solidFill>
                  <a:srgbClr val="374151"/>
                </a:solidFill>
                <a:effectLst/>
                <a:latin typeface="Söhne"/>
              </a:rPr>
              <a:t>The trained model can then predict the sentiment of new, unlabelled text.</a:t>
            </a:r>
          </a:p>
          <a:p>
            <a:pPr algn="l">
              <a:buFont typeface="Arial" panose="020B0604020202020204" pitchFamily="34" charset="0"/>
              <a:buChar char="•"/>
            </a:pPr>
            <a:r>
              <a:rPr lang="en-IN" b="0" i="0" u="none" strike="noStrike">
                <a:solidFill>
                  <a:srgbClr val="374151"/>
                </a:solidFill>
                <a:effectLst/>
                <a:latin typeface="Söhne"/>
              </a:rPr>
              <a:t>This approach can handle more complex language usage, such as sarcasm and irony, and can adapt to new contexts or domains.</a:t>
            </a:r>
          </a:p>
          <a:p>
            <a:pPr algn="l">
              <a:buFont typeface="Arial" panose="020B0604020202020204" pitchFamily="34" charset="0"/>
              <a:buChar char="•"/>
            </a:pPr>
            <a:r>
              <a:rPr lang="en-IN" b="0" i="0" u="none" strike="noStrike">
                <a:solidFill>
                  <a:srgbClr val="374151"/>
                </a:solidFill>
                <a:effectLst/>
                <a:latin typeface="Söhne"/>
              </a:rPr>
              <a:t>However, it requires a large amount of labelled data for training and can be computationally intensive.</a:t>
            </a:r>
          </a:p>
          <a:p>
            <a:pPr algn="l">
              <a:buFont typeface="Arial" panose="020B0604020202020204" pitchFamily="34" charset="0"/>
              <a:buChar char="•"/>
            </a:pPr>
            <a:r>
              <a:rPr lang="en-IN" b="0" i="0" u="none" strike="noStrike">
                <a:solidFill>
                  <a:srgbClr val="374151"/>
                </a:solidFill>
                <a:effectLst/>
                <a:latin typeface="Söhne"/>
              </a:rPr>
              <a:t>The machine learning approach is widely used in sentiment analysis applications, such as social media monitoring, customer feedback analysis, and brand reputation management.</a:t>
            </a:r>
          </a:p>
          <a:p>
            <a:pPr marL="383540" indent="-383540"/>
            <a:endParaRPr lang="en-GB"/>
          </a:p>
        </p:txBody>
      </p:sp>
    </p:spTree>
    <p:extLst>
      <p:ext uri="{BB962C8B-B14F-4D97-AF65-F5344CB8AC3E}">
        <p14:creationId xmlns:p14="http://schemas.microsoft.com/office/powerpoint/2010/main" val="3121994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Named-Entity-Recognition (NER)</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r>
              <a:rPr lang="en-IN" b="0" i="0" u="none" strike="noStrike">
                <a:solidFill>
                  <a:srgbClr val="374151"/>
                </a:solidFill>
                <a:effectLst/>
                <a:latin typeface="Söhne"/>
              </a:rPr>
              <a:t>Named entity recognition (NER) is a natural language processing (NLP) technique that involves identifying and categorizing named entities in text. Named entities are specific objects, people, places, organizations, and other entities that have a unique name or identifier. NER is used to automatically identify and extract these entities from unstructured text data.</a:t>
            </a:r>
          </a:p>
          <a:p>
            <a:r>
              <a:rPr lang="en-IN" b="0" i="0" u="none" strike="noStrike">
                <a:solidFill>
                  <a:srgbClr val="374151"/>
                </a:solidFill>
                <a:effectLst/>
                <a:latin typeface="Söhne"/>
              </a:rPr>
              <a:t>There are several tools and libraries available for named entity recognition (NER) that can be used for natural language processing tasks. Some of the commonly used tools for NER include </a:t>
            </a:r>
            <a:r>
              <a:rPr lang="en-IN" b="0" i="0" u="none" strike="noStrike" err="1">
                <a:solidFill>
                  <a:srgbClr val="374151"/>
                </a:solidFill>
                <a:effectLst/>
                <a:latin typeface="Söhne"/>
              </a:rPr>
              <a:t>SpaCy</a:t>
            </a:r>
            <a:r>
              <a:rPr lang="en-IN" b="0" i="0" u="none" strike="noStrike">
                <a:solidFill>
                  <a:srgbClr val="374151"/>
                </a:solidFill>
                <a:effectLst/>
                <a:latin typeface="Söhne"/>
              </a:rPr>
              <a:t> and NLTK.</a:t>
            </a:r>
            <a:endParaRPr lang="en-US"/>
          </a:p>
        </p:txBody>
      </p:sp>
    </p:spTree>
    <p:extLst>
      <p:ext uri="{BB962C8B-B14F-4D97-AF65-F5344CB8AC3E}">
        <p14:creationId xmlns:p14="http://schemas.microsoft.com/office/powerpoint/2010/main" val="149683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Relation-Extraction (RE)</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r>
              <a:rPr lang="en-IN" b="0" i="0" u="none" strike="noStrike">
                <a:solidFill>
                  <a:srgbClr val="374151"/>
                </a:solidFill>
                <a:effectLst/>
                <a:latin typeface="Söhne"/>
              </a:rPr>
              <a:t>Relation extraction is a natural language processing (NLP) task that involves identifying and extracting semantic relationships between entities in text. The goal of relation extraction is to automatically identify and classify the relationships between entities, such as people, organizations, and locations, that are mentioned in the text.</a:t>
            </a:r>
          </a:p>
          <a:p>
            <a:r>
              <a:rPr lang="en-IN" b="0" i="0" u="none" strike="noStrike">
                <a:solidFill>
                  <a:srgbClr val="374151"/>
                </a:solidFill>
                <a:effectLst/>
                <a:latin typeface="Söhne"/>
              </a:rPr>
              <a:t>There are several techniques used for relation extraction, including rule-based systems, machine learning models, and deep learning models. Rule-based systems use handcrafted rules to identify and classify relationships, while machine learning models use algorithms to learn patterns in the data and automatically identify relationships.</a:t>
            </a:r>
            <a:r>
              <a:rPr lang="en-IN">
                <a:solidFill>
                  <a:srgbClr val="374151"/>
                </a:solidFill>
                <a:latin typeface="Söhne"/>
              </a:rPr>
              <a:t> </a:t>
            </a:r>
            <a:r>
              <a:rPr lang="en-IN" b="0" i="0" u="none" strike="noStrike">
                <a:solidFill>
                  <a:srgbClr val="374151"/>
                </a:solidFill>
                <a:effectLst/>
                <a:latin typeface="Söhne"/>
              </a:rPr>
              <a:t>Deep learning models, such as neural networks, have been shown to be effective in relation extraction tasks, as they can learn complex patterns in the text data.</a:t>
            </a:r>
            <a:endParaRPr lang="en-US"/>
          </a:p>
        </p:txBody>
      </p:sp>
    </p:spTree>
    <p:extLst>
      <p:ext uri="{BB962C8B-B14F-4D97-AF65-F5344CB8AC3E}">
        <p14:creationId xmlns:p14="http://schemas.microsoft.com/office/powerpoint/2010/main" val="2444780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Plan of Action</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pPr marL="457200" indent="-457200">
              <a:buFont typeface="+mj-lt"/>
              <a:buAutoNum type="arabicPeriod"/>
            </a:pPr>
            <a:r>
              <a:rPr lang="en-IN">
                <a:solidFill>
                  <a:srgbClr val="374151"/>
                </a:solidFill>
                <a:latin typeface="Söhne"/>
              </a:rPr>
              <a:t>Identifying</a:t>
            </a:r>
            <a:r>
              <a:rPr lang="en-IN" b="0" i="0" u="none" strike="noStrike">
                <a:solidFill>
                  <a:srgbClr val="374151"/>
                </a:solidFill>
                <a:effectLst/>
                <a:latin typeface="Söhne"/>
              </a:rPr>
              <a:t> and classifying named entities.</a:t>
            </a:r>
            <a:endParaRPr lang="en-US" b="0" i="0" u="none" strike="noStrike">
              <a:solidFill>
                <a:srgbClr val="374151"/>
              </a:solidFill>
              <a:effectLst/>
              <a:latin typeface="Söhne"/>
            </a:endParaRPr>
          </a:p>
          <a:p>
            <a:pPr marL="457200" indent="-457200">
              <a:buFont typeface="+mj-lt"/>
              <a:buAutoNum type="arabicPeriod"/>
            </a:pPr>
            <a:r>
              <a:rPr lang="en-US">
                <a:solidFill>
                  <a:srgbClr val="374151"/>
                </a:solidFill>
                <a:latin typeface="Söhne"/>
              </a:rPr>
              <a:t>Extracting Relations between the entities.</a:t>
            </a:r>
          </a:p>
          <a:p>
            <a:pPr marL="1044702" lvl="1" indent="-514350">
              <a:buFont typeface="+mj-lt"/>
              <a:buAutoNum type="romanUcPeriod"/>
            </a:pPr>
            <a:r>
              <a:rPr lang="en-US">
                <a:solidFill>
                  <a:srgbClr val="374151"/>
                </a:solidFill>
                <a:latin typeface="Söhne"/>
              </a:rPr>
              <a:t>Creating our own KB</a:t>
            </a:r>
          </a:p>
          <a:p>
            <a:pPr marL="987552" lvl="1" indent="-457200">
              <a:buFont typeface="+mj-lt"/>
              <a:buAutoNum type="romanUcPeriod"/>
            </a:pPr>
            <a:r>
              <a:rPr lang="en-US">
                <a:solidFill>
                  <a:srgbClr val="374151"/>
                </a:solidFill>
                <a:latin typeface="Söhne"/>
              </a:rPr>
              <a:t>Using our KB, find all the relations in the corpus</a:t>
            </a:r>
          </a:p>
          <a:p>
            <a:pPr marL="457200" indent="-457200">
              <a:buFont typeface="+mj-lt"/>
              <a:buAutoNum type="arabicPeriod"/>
            </a:pPr>
            <a:r>
              <a:rPr lang="en-IN" b="0" i="0" u="none" strike="noStrike">
                <a:solidFill>
                  <a:srgbClr val="374151"/>
                </a:solidFill>
                <a:effectLst/>
                <a:latin typeface="Söhne"/>
              </a:rPr>
              <a:t>Perform sentimental analysis</a:t>
            </a:r>
            <a:r>
              <a:rPr lang="en-US" b="0" i="0" u="none" strike="noStrike">
                <a:solidFill>
                  <a:srgbClr val="374151"/>
                </a:solidFill>
                <a:effectLst/>
                <a:latin typeface="Söhne"/>
              </a:rPr>
              <a:t>.</a:t>
            </a:r>
            <a:endParaRPr lang="en-US">
              <a:solidFill>
                <a:srgbClr val="374151"/>
              </a:solidFill>
              <a:latin typeface="Söhne"/>
            </a:endParaRPr>
          </a:p>
          <a:p>
            <a:pPr marL="457200" indent="-457200">
              <a:buFont typeface="+mj-lt"/>
              <a:buAutoNum type="arabicPeriod"/>
            </a:pPr>
            <a:endParaRPr lang="en-IN" b="0" i="0" u="none" strike="noStrike">
              <a:solidFill>
                <a:srgbClr val="374151"/>
              </a:solidFill>
              <a:effectLst/>
              <a:latin typeface="Söhne"/>
            </a:endParaRPr>
          </a:p>
        </p:txBody>
      </p:sp>
    </p:spTree>
    <p:extLst>
      <p:ext uri="{BB962C8B-B14F-4D97-AF65-F5344CB8AC3E}">
        <p14:creationId xmlns:p14="http://schemas.microsoft.com/office/powerpoint/2010/main" val="183199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Problems in RE</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vert="horz" lIns="91440" tIns="45720" rIns="91440" bIns="45720" rtlCol="0" anchor="t">
            <a:normAutofit/>
          </a:bodyPr>
          <a:lstStyle/>
          <a:p>
            <a:pPr marL="383540" indent="-383540"/>
            <a:r>
              <a:rPr lang="en-IN" b="0" i="0" u="none" strike="noStrike">
                <a:solidFill>
                  <a:srgbClr val="374151"/>
                </a:solidFill>
                <a:effectLst/>
                <a:latin typeface="Söhne"/>
              </a:rPr>
              <a:t>Relation extraction is </a:t>
            </a:r>
            <a:r>
              <a:rPr lang="en-IN">
                <a:solidFill>
                  <a:srgbClr val="374151"/>
                </a:solidFill>
                <a:latin typeface="Söhne"/>
              </a:rPr>
              <a:t>complicated and tedious to work with. There are some problems with it</a:t>
            </a:r>
          </a:p>
          <a:p>
            <a:pPr marL="913892" lvl="1" indent="-383540"/>
            <a:r>
              <a:rPr lang="en-IN">
                <a:solidFill>
                  <a:srgbClr val="374151"/>
                </a:solidFill>
                <a:latin typeface="Söhne"/>
              </a:rPr>
              <a:t>We need an existing knowledge base to start with , we cannot start it from scratch.</a:t>
            </a:r>
          </a:p>
          <a:p>
            <a:pPr marL="913892" lvl="1" indent="-383540"/>
            <a:r>
              <a:rPr lang="en-IN">
                <a:solidFill>
                  <a:srgbClr val="374151"/>
                </a:solidFill>
                <a:latin typeface="Söhne"/>
              </a:rPr>
              <a:t>Multiple relations exists.</a:t>
            </a:r>
          </a:p>
          <a:p>
            <a:pPr marL="913892" lvl="1" indent="-383540"/>
            <a:r>
              <a:rPr lang="en-IN">
                <a:solidFill>
                  <a:srgbClr val="374151"/>
                </a:solidFill>
                <a:latin typeface="Söhne"/>
              </a:rPr>
              <a:t>There is a dependency on the previous text.</a:t>
            </a:r>
          </a:p>
          <a:p>
            <a:pPr marL="457200" indent="-457200">
              <a:buAutoNum type="arabicParenR"/>
            </a:pPr>
            <a:endParaRPr lang="en-IN">
              <a:solidFill>
                <a:srgbClr val="374151"/>
              </a:solidFill>
              <a:latin typeface="Söhne"/>
            </a:endParaRPr>
          </a:p>
          <a:p>
            <a:pPr marL="457200" indent="-457200">
              <a:buAutoNum type="arabicParenR"/>
            </a:pPr>
            <a:endParaRPr lang="en-IN">
              <a:solidFill>
                <a:srgbClr val="374151"/>
              </a:solidFill>
              <a:latin typeface="Söhne"/>
            </a:endParaRPr>
          </a:p>
        </p:txBody>
      </p:sp>
    </p:spTree>
    <p:extLst>
      <p:ext uri="{BB962C8B-B14F-4D97-AF65-F5344CB8AC3E}">
        <p14:creationId xmlns:p14="http://schemas.microsoft.com/office/powerpoint/2010/main" val="2924919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References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vert="horz" lIns="91440" tIns="45720" rIns="91440" bIns="45720" rtlCol="0" anchor="t">
            <a:normAutofit/>
          </a:bodyPr>
          <a:lstStyle/>
          <a:p>
            <a:pPr marL="457200" indent="-457200">
              <a:buAutoNum type="arabicParenR"/>
            </a:pPr>
            <a:r>
              <a:rPr lang="en-IN">
                <a:solidFill>
                  <a:srgbClr val="374151"/>
                </a:solidFill>
                <a:latin typeface="Söhne"/>
              </a:rPr>
              <a:t>NLTK documentation : </a:t>
            </a:r>
            <a:r>
              <a:rPr lang="en-IN">
                <a:solidFill>
                  <a:srgbClr val="374151"/>
                </a:solidFill>
                <a:latin typeface="Söhne"/>
                <a:hlinkClick r:id="rId2"/>
              </a:rPr>
              <a:t>https://www.nltk.org</a:t>
            </a:r>
            <a:endParaRPr lang="en-IN">
              <a:solidFill>
                <a:srgbClr val="374151"/>
              </a:solidFill>
              <a:latin typeface="Söhne"/>
            </a:endParaRPr>
          </a:p>
          <a:p>
            <a:pPr marL="457200" indent="-457200">
              <a:buAutoNum type="arabicParenR"/>
            </a:pPr>
            <a:r>
              <a:rPr lang="en-IN">
                <a:solidFill>
                  <a:srgbClr val="374151"/>
                </a:solidFill>
                <a:latin typeface="Söhne"/>
              </a:rPr>
              <a:t>Vader (</a:t>
            </a:r>
            <a:r>
              <a:rPr lang="en-IN" err="1">
                <a:solidFill>
                  <a:srgbClr val="374151"/>
                </a:solidFill>
                <a:latin typeface="Söhne"/>
              </a:rPr>
              <a:t>Geeksforgeeks</a:t>
            </a:r>
            <a:r>
              <a:rPr lang="en-IN">
                <a:solidFill>
                  <a:srgbClr val="374151"/>
                </a:solidFill>
                <a:latin typeface="Söhne"/>
              </a:rPr>
              <a:t>) : </a:t>
            </a:r>
            <a:r>
              <a:rPr lang="en-IN">
                <a:solidFill>
                  <a:srgbClr val="374151"/>
                </a:solidFill>
                <a:latin typeface="Söhne"/>
                <a:hlinkClick r:id="rId3"/>
              </a:rPr>
              <a:t>https://www.geeksforgeeks.org/python-sentiment-analysis-using-vader/</a:t>
            </a:r>
            <a:endParaRPr lang="en-IN">
              <a:solidFill>
                <a:srgbClr val="374151"/>
              </a:solidFill>
              <a:latin typeface="Söhne"/>
            </a:endParaRPr>
          </a:p>
          <a:p>
            <a:pPr marL="457200" indent="-457200">
              <a:buAutoNum type="arabicParenR"/>
            </a:pPr>
            <a:r>
              <a:rPr lang="en-IN">
                <a:solidFill>
                  <a:srgbClr val="374151"/>
                </a:solidFill>
                <a:latin typeface="Söhne"/>
              </a:rPr>
              <a:t>Text2Emotion (Python documentation) : </a:t>
            </a:r>
            <a:r>
              <a:rPr lang="en-IN">
                <a:solidFill>
                  <a:srgbClr val="374151"/>
                </a:solidFill>
                <a:latin typeface="Söhne"/>
                <a:hlinkClick r:id="rId4"/>
              </a:rPr>
              <a:t>https://pypi.org/project/text2emotion/</a:t>
            </a:r>
            <a:endParaRPr lang="en-IN">
              <a:solidFill>
                <a:srgbClr val="374151"/>
              </a:solidFill>
              <a:latin typeface="Söhne"/>
            </a:endParaRPr>
          </a:p>
          <a:p>
            <a:pPr marL="457200" indent="-457200">
              <a:buAutoNum type="arabicParenR"/>
            </a:pPr>
            <a:r>
              <a:rPr lang="en-IN">
                <a:solidFill>
                  <a:srgbClr val="374151"/>
                </a:solidFill>
                <a:latin typeface="Söhne"/>
              </a:rPr>
              <a:t>NER</a:t>
            </a:r>
            <a:r>
              <a:rPr lang="en-IN">
                <a:solidFill>
                  <a:srgbClr val="374151"/>
                </a:solidFill>
                <a:latin typeface="Söhne"/>
                <a:sym typeface="Wingdings" pitchFamily="2" charset="2"/>
              </a:rPr>
              <a:t> (</a:t>
            </a:r>
            <a:r>
              <a:rPr lang="en-IN" err="1">
                <a:solidFill>
                  <a:srgbClr val="374151"/>
                </a:solidFill>
                <a:latin typeface="Söhne"/>
                <a:sym typeface="Wingdings" pitchFamily="2" charset="2"/>
              </a:rPr>
              <a:t>Github</a:t>
            </a:r>
            <a:r>
              <a:rPr lang="en-IN">
                <a:solidFill>
                  <a:srgbClr val="374151"/>
                </a:solidFill>
                <a:latin typeface="Söhne"/>
                <a:sym typeface="Wingdings" pitchFamily="2" charset="2"/>
              </a:rPr>
              <a:t>) : </a:t>
            </a:r>
            <a:r>
              <a:rPr lang="en-IN">
                <a:solidFill>
                  <a:srgbClr val="374151"/>
                </a:solidFill>
                <a:latin typeface="Söhne"/>
                <a:sym typeface="Wingdings" pitchFamily="2" charset="2"/>
                <a:hlinkClick r:id="rId5"/>
              </a:rPr>
              <a:t>https://github.com/raaga500/YTshared/blob/master/V3_NamedEntityReco_3.ipynb</a:t>
            </a:r>
            <a:endParaRPr lang="en-IN">
              <a:solidFill>
                <a:srgbClr val="374151"/>
              </a:solidFill>
              <a:latin typeface="Söhne"/>
              <a:sym typeface="Wingdings" pitchFamily="2" charset="2"/>
            </a:endParaRPr>
          </a:p>
          <a:p>
            <a:pPr marL="457200" indent="-457200">
              <a:buAutoNum type="arabicParenR"/>
            </a:pPr>
            <a:r>
              <a:rPr lang="en-IN">
                <a:solidFill>
                  <a:srgbClr val="374151"/>
                </a:solidFill>
                <a:latin typeface="Söhne"/>
                <a:sym typeface="Wingdings" pitchFamily="2" charset="2"/>
              </a:rPr>
              <a:t>RE: </a:t>
            </a:r>
            <a:r>
              <a:rPr lang="en-IN">
                <a:solidFill>
                  <a:srgbClr val="374151"/>
                </a:solidFill>
                <a:latin typeface="Söhne"/>
                <a:sym typeface="Wingdings" pitchFamily="2" charset="2"/>
                <a:hlinkClick r:id="rId6"/>
              </a:rPr>
              <a:t>http://nlpprogress.com/english/relationship_extraction.html</a:t>
            </a:r>
            <a:endParaRPr lang="en-IN">
              <a:solidFill>
                <a:srgbClr val="374151"/>
              </a:solidFill>
              <a:latin typeface="Söhne"/>
              <a:sym typeface="Wingdings" pitchFamily="2" charset="2"/>
            </a:endParaRPr>
          </a:p>
          <a:p>
            <a:pPr marL="457200" indent="-457200">
              <a:buAutoNum type="arabicParenR"/>
            </a:pPr>
            <a:endParaRPr lang="en-IN">
              <a:solidFill>
                <a:srgbClr val="374151"/>
              </a:solidFill>
              <a:latin typeface="Söhne"/>
              <a:sym typeface="Wingdings" pitchFamily="2" charset="2"/>
            </a:endParaRPr>
          </a:p>
          <a:p>
            <a:pPr marL="457200" indent="-457200">
              <a:buAutoNum type="arabicParenR"/>
            </a:pPr>
            <a:endParaRPr lang="en-IN">
              <a:solidFill>
                <a:srgbClr val="374151"/>
              </a:solidFill>
              <a:latin typeface="Söhne"/>
            </a:endParaRPr>
          </a:p>
          <a:p>
            <a:pPr marL="457200" indent="-457200">
              <a:buAutoNum type="arabicParenR"/>
            </a:pPr>
            <a:endParaRPr lang="en-IN">
              <a:solidFill>
                <a:srgbClr val="374151"/>
              </a:solidFill>
              <a:latin typeface="Söhne"/>
            </a:endParaRPr>
          </a:p>
        </p:txBody>
      </p:sp>
    </p:spTree>
    <p:extLst>
      <p:ext uri="{BB962C8B-B14F-4D97-AF65-F5344CB8AC3E}">
        <p14:creationId xmlns:p14="http://schemas.microsoft.com/office/powerpoint/2010/main" val="1764179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47" name="Group 102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2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2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10242" name="Picture 2" descr="THE ELIZABETHAN THEATRE – EDUINDEX NEWS">
            <a:extLst>
              <a:ext uri="{FF2B5EF4-FFF2-40B4-BE49-F238E27FC236}">
                <a16:creationId xmlns:a16="http://schemas.microsoft.com/office/drawing/2014/main" id="{43E228D1-A0E7-529D-646E-D159AD04F1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07"/>
          <a:stretch/>
        </p:blipFill>
        <p:spPr bwMode="auto">
          <a:xfrm>
            <a:off x="20" y="10"/>
            <a:ext cx="12191980" cy="6859300"/>
          </a:xfrm>
          <a:prstGeom prst="rect">
            <a:avLst/>
          </a:prstGeom>
          <a:noFill/>
          <a:extLst>
            <a:ext uri="{909E8E84-426E-40DD-AFC4-6F175D3DCCD1}">
              <a14:hiddenFill xmlns:a14="http://schemas.microsoft.com/office/drawing/2010/main">
                <a:solidFill>
                  <a:srgbClr val="FFFFFF"/>
                </a:solidFill>
              </a14:hiddenFill>
            </a:ext>
          </a:extLst>
        </p:spPr>
      </p:pic>
      <p:sp>
        <p:nvSpPr>
          <p:cNvPr id="10251" name="Rectangle 1025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1025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915128" y="1788453"/>
            <a:ext cx="8361229" cy="2761775"/>
          </a:xfrm>
        </p:spPr>
        <p:txBody>
          <a:bodyPr vert="horz" lIns="91440" tIns="45720" rIns="91440" bIns="45720" rtlCol="0" anchor="b">
            <a:normAutofit/>
          </a:bodyPr>
          <a:lstStyle/>
          <a:p>
            <a:pPr algn="ctr"/>
            <a:r>
              <a:rPr lang="en-US" sz="1800" b="0" i="0" u="none" strike="noStrike" cap="all">
                <a:solidFill>
                  <a:schemeClr val="bg2"/>
                </a:solidFill>
                <a:effectLst/>
              </a:rPr>
              <a:t>We express our sincere gratitude to our respected supervisor sir, </a:t>
            </a:r>
            <a:r>
              <a:rPr lang="en-US" sz="1800" b="1" i="0" u="none" strike="noStrike" cap="all">
                <a:solidFill>
                  <a:schemeClr val="bg2"/>
                </a:solidFill>
                <a:effectLst/>
              </a:rPr>
              <a:t>Dr. Narendra Kumar </a:t>
            </a:r>
            <a:r>
              <a:rPr lang="en-US" sz="1800" b="0" i="0" u="none" strike="noStrike" cap="all">
                <a:solidFill>
                  <a:schemeClr val="bg2"/>
                </a:solidFill>
                <a:effectLst/>
              </a:rPr>
              <a:t>for their invaluable guidance and support throughout our Bachelor Thesis Project. Your patience, and commitment has motivated us to successfully complete the project.</a:t>
            </a:r>
            <a:br>
              <a:rPr lang="en-US" sz="1800" b="0" i="0" u="none" strike="noStrike" cap="all">
                <a:solidFill>
                  <a:schemeClr val="bg2"/>
                </a:solidFill>
                <a:effectLst/>
              </a:rPr>
            </a:br>
            <a:br>
              <a:rPr lang="en-US" sz="1800" b="0" i="0" u="none" strike="noStrike" cap="all">
                <a:solidFill>
                  <a:schemeClr val="bg2"/>
                </a:solidFill>
                <a:effectLst/>
              </a:rPr>
            </a:br>
            <a:br>
              <a:rPr lang="en-US" sz="1800" b="0" i="0" u="none" strike="noStrike" cap="all">
                <a:solidFill>
                  <a:schemeClr val="bg2"/>
                </a:solidFill>
                <a:effectLst/>
              </a:rPr>
            </a:br>
            <a:endParaRPr lang="en-US" sz="1800" cap="all">
              <a:solidFill>
                <a:schemeClr val="bg2"/>
              </a:solidFill>
            </a:endParaRPr>
          </a:p>
        </p:txBody>
      </p:sp>
    </p:spTree>
    <p:extLst>
      <p:ext uri="{BB962C8B-B14F-4D97-AF65-F5344CB8AC3E}">
        <p14:creationId xmlns:p14="http://schemas.microsoft.com/office/powerpoint/2010/main" val="371755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6" name="Rectangle 410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784743" y="685800"/>
            <a:ext cx="5793475" cy="1485900"/>
          </a:xfrm>
        </p:spPr>
        <p:txBody>
          <a:bodyPr>
            <a:normAutofit/>
          </a:bodyPr>
          <a:lstStyle/>
          <a:p>
            <a:r>
              <a:rPr lang="en-US"/>
              <a:t>Women in Elizabethan Plays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784743" y="2286000"/>
            <a:ext cx="5793475" cy="3581400"/>
          </a:xfrm>
        </p:spPr>
        <p:txBody>
          <a:bodyPr>
            <a:normAutofit/>
          </a:bodyPr>
          <a:lstStyle/>
          <a:p>
            <a:r>
              <a:rPr lang="en-IN" b="0" i="0" u="none" strike="noStrike">
                <a:effectLst/>
                <a:latin typeface="Söhne"/>
              </a:rPr>
              <a:t>In terms of female characters, women were often played by male actors in Elizabethan theatre, as women were not allowed to perform on stage at the time. Female characters were typically portrayed as either </a:t>
            </a:r>
            <a:r>
              <a:rPr lang="en-IN" b="1" i="0" u="none" strike="noStrike">
                <a:effectLst/>
                <a:latin typeface="Söhne"/>
              </a:rPr>
              <a:t>virtuous and chaste</a:t>
            </a:r>
            <a:r>
              <a:rPr lang="en-IN" b="0" i="0" u="none" strike="noStrike">
                <a:effectLst/>
                <a:latin typeface="Söhne"/>
              </a:rPr>
              <a:t>, or as </a:t>
            </a:r>
            <a:r>
              <a:rPr lang="en-IN" b="1" i="0" u="none" strike="noStrike">
                <a:effectLst/>
                <a:latin typeface="Söhne"/>
              </a:rPr>
              <a:t>scheming and manipulative</a:t>
            </a:r>
            <a:r>
              <a:rPr lang="en-IN" b="0" i="0" u="none" strike="noStrike">
                <a:effectLst/>
                <a:latin typeface="Söhne"/>
              </a:rPr>
              <a:t>. However, there were also some notable exceptions, such as Shakespeare's "</a:t>
            </a:r>
            <a:r>
              <a:rPr lang="en-IN" b="0" i="1" u="none" strike="noStrike">
                <a:effectLst/>
                <a:latin typeface="Söhne"/>
              </a:rPr>
              <a:t>Rosalind</a:t>
            </a:r>
            <a:r>
              <a:rPr lang="en-IN" b="0" i="0" u="none" strike="noStrike">
                <a:effectLst/>
                <a:latin typeface="Söhne"/>
              </a:rPr>
              <a:t>" in "</a:t>
            </a:r>
            <a:r>
              <a:rPr lang="en-IN" b="0" i="1" u="none" strike="noStrike">
                <a:effectLst/>
                <a:latin typeface="Söhne"/>
              </a:rPr>
              <a:t>As You Like It</a:t>
            </a:r>
            <a:r>
              <a:rPr lang="en-IN" b="0" i="0" u="none" strike="noStrike">
                <a:effectLst/>
                <a:latin typeface="Söhne"/>
              </a:rPr>
              <a:t>," who was a strong and independent female character who disguised herself as a man in order to navigate the male-dominated world of the play.</a:t>
            </a:r>
            <a:endParaRPr lang="en-US"/>
          </a:p>
        </p:txBody>
      </p:sp>
      <p:sp>
        <p:nvSpPr>
          <p:cNvPr id="4109" name="Rectangle 410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098" name="Picture 2" descr="Elizabethan era - Wikipedia">
            <a:extLst>
              <a:ext uri="{FF2B5EF4-FFF2-40B4-BE49-F238E27FC236}">
                <a16:creationId xmlns:a16="http://schemas.microsoft.com/office/drawing/2014/main" id="{9A9A127E-4CD8-59A0-CD4C-91D0A711F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78" r="21331" b="-2"/>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79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Plan of Action - Part II</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vert="horz" lIns="91440" tIns="45720" rIns="91440" bIns="45720" rtlCol="0" anchor="t">
            <a:normAutofit fontScale="85000" lnSpcReduction="20000"/>
          </a:bodyPr>
          <a:lstStyle/>
          <a:p>
            <a:pPr marL="457200" indent="-457200">
              <a:buFont typeface="+mj-lt"/>
              <a:buAutoNum type="arabicPeriod"/>
            </a:pPr>
            <a:r>
              <a:rPr lang="en-IN" b="0" i="0" u="none" strike="noStrike">
                <a:solidFill>
                  <a:srgbClr val="374151"/>
                </a:solidFill>
                <a:effectLst/>
                <a:latin typeface="Söhne"/>
              </a:rPr>
              <a:t>Topic summary</a:t>
            </a:r>
          </a:p>
          <a:p>
            <a:pPr marL="987425" lvl="1" indent="-457200">
              <a:buFont typeface="+mj-lt"/>
              <a:buAutoNum type="arabicPeriod"/>
            </a:pPr>
            <a:r>
              <a:rPr lang="en-IN" i="0">
                <a:solidFill>
                  <a:srgbClr val="374151"/>
                </a:solidFill>
                <a:latin typeface="Söhne"/>
              </a:rPr>
              <a:t>What and why we are doing</a:t>
            </a:r>
          </a:p>
          <a:p>
            <a:pPr marL="987425" lvl="1" indent="-457200">
              <a:buFont typeface="+mj-lt"/>
              <a:buAutoNum type="arabicPeriod"/>
            </a:pPr>
            <a:r>
              <a:rPr lang="en-IN" b="0" i="0" u="none" strike="noStrike">
                <a:solidFill>
                  <a:srgbClr val="374151"/>
                </a:solidFill>
                <a:effectLst/>
                <a:latin typeface="Söhne"/>
              </a:rPr>
              <a:t>Role of SA in our project</a:t>
            </a:r>
          </a:p>
          <a:p>
            <a:pPr marL="457200" indent="-457200">
              <a:buFont typeface="+mj-lt"/>
              <a:buAutoNum type="arabicPeriod"/>
            </a:pPr>
            <a:r>
              <a:rPr lang="en-IN">
                <a:solidFill>
                  <a:srgbClr val="374151"/>
                </a:solidFill>
                <a:latin typeface="Söhne"/>
              </a:rPr>
              <a:t>Recap of previous work</a:t>
            </a:r>
          </a:p>
          <a:p>
            <a:pPr marL="457200" indent="-457200">
              <a:buFont typeface="+mj-lt"/>
              <a:buAutoNum type="arabicPeriod"/>
            </a:pPr>
            <a:r>
              <a:rPr lang="en-IN">
                <a:solidFill>
                  <a:srgbClr val="374151"/>
                </a:solidFill>
                <a:latin typeface="Söhne"/>
              </a:rPr>
              <a:t>Motivation for further research – Improving accuracy</a:t>
            </a:r>
          </a:p>
          <a:p>
            <a:pPr marL="457200" indent="-457200">
              <a:buFont typeface="+mj-lt"/>
              <a:buAutoNum type="arabicPeriod"/>
            </a:pPr>
            <a:r>
              <a:rPr lang="en-IN" b="0" i="0" u="none" strike="noStrike">
                <a:solidFill>
                  <a:srgbClr val="374151"/>
                </a:solidFill>
                <a:effectLst/>
                <a:latin typeface="Söhne"/>
              </a:rPr>
              <a:t>Area’s to improve 	</a:t>
            </a:r>
          </a:p>
          <a:p>
            <a:pPr marL="987425" lvl="1" indent="-457200">
              <a:buFont typeface="+mj-lt"/>
              <a:buAutoNum type="arabicPeriod"/>
            </a:pPr>
            <a:r>
              <a:rPr lang="en-IN" b="0" i="0" u="none" strike="noStrike">
                <a:solidFill>
                  <a:srgbClr val="374151"/>
                </a:solidFill>
                <a:effectLst/>
                <a:latin typeface="Söhne"/>
              </a:rPr>
              <a:t>Dependency of emotions on multiple entities</a:t>
            </a:r>
          </a:p>
          <a:p>
            <a:pPr marL="987425" lvl="1" indent="-457200">
              <a:buFont typeface="+mj-lt"/>
              <a:buAutoNum type="arabicPeriod"/>
            </a:pPr>
            <a:r>
              <a:rPr lang="en-IN" b="0" i="0" u="none" strike="noStrike">
                <a:solidFill>
                  <a:srgbClr val="374151"/>
                </a:solidFill>
                <a:effectLst/>
                <a:latin typeface="Söhne"/>
              </a:rPr>
              <a:t>Language barrier</a:t>
            </a:r>
          </a:p>
          <a:p>
            <a:pPr marL="457200" indent="-457200">
              <a:buFont typeface="+mj-lt"/>
              <a:buAutoNum type="arabicPeriod"/>
            </a:pPr>
            <a:r>
              <a:rPr lang="en-IN" b="0" i="0" u="none" strike="noStrike">
                <a:solidFill>
                  <a:srgbClr val="374151"/>
                </a:solidFill>
                <a:effectLst/>
                <a:latin typeface="Söhne"/>
              </a:rPr>
              <a:t>RE – Solving dependency </a:t>
            </a:r>
            <a:r>
              <a:rPr lang="en-IN">
                <a:solidFill>
                  <a:srgbClr val="374151"/>
                </a:solidFill>
                <a:latin typeface="Söhne"/>
              </a:rPr>
              <a:t>issue</a:t>
            </a:r>
            <a:endParaRPr lang="en-IN"/>
          </a:p>
          <a:p>
            <a:pPr marL="457200" indent="-457200">
              <a:buAutoNum type="arabicPeriod"/>
            </a:pPr>
            <a:endParaRPr lang="en-IN">
              <a:solidFill>
                <a:srgbClr val="374151"/>
              </a:solidFill>
              <a:latin typeface="Söhne"/>
            </a:endParaRPr>
          </a:p>
          <a:p>
            <a:pPr marL="457200" indent="-457200">
              <a:buFont typeface="+mj-lt"/>
              <a:buAutoNum type="arabicPeriod"/>
            </a:pPr>
            <a:r>
              <a:rPr lang="en-IN">
                <a:solidFill>
                  <a:srgbClr val="374151"/>
                </a:solidFill>
                <a:latin typeface="Söhne"/>
              </a:rPr>
              <a:t>Limitations of RE – Beyond Scope</a:t>
            </a:r>
          </a:p>
          <a:p>
            <a:pPr marL="457200" indent="-457200">
              <a:buFont typeface="+mj-lt"/>
              <a:buAutoNum type="arabicPeriod"/>
            </a:pPr>
            <a:r>
              <a:rPr lang="en-IN">
                <a:solidFill>
                  <a:srgbClr val="374151"/>
                </a:solidFill>
                <a:latin typeface="Söhne"/>
              </a:rPr>
              <a:t>Multiple translations – Solving language issue</a:t>
            </a:r>
            <a:endParaRPr lang="en-IN" b="0" i="0" u="none" strike="noStrike">
              <a:solidFill>
                <a:srgbClr val="374151"/>
              </a:solidFill>
              <a:effectLst/>
              <a:latin typeface="Söhne"/>
            </a:endParaRPr>
          </a:p>
          <a:p>
            <a:pPr marL="457200" indent="-457200">
              <a:buFont typeface="+mj-lt"/>
              <a:buAutoNum type="arabicPeriod"/>
            </a:pPr>
            <a:endParaRPr lang="en-IN" b="0" i="0" u="none" strike="noStrike">
              <a:solidFill>
                <a:srgbClr val="374151"/>
              </a:solidFill>
              <a:effectLst/>
              <a:latin typeface="Söhne"/>
            </a:endParaRPr>
          </a:p>
        </p:txBody>
      </p:sp>
    </p:spTree>
    <p:extLst>
      <p:ext uri="{BB962C8B-B14F-4D97-AF65-F5344CB8AC3E}">
        <p14:creationId xmlns:p14="http://schemas.microsoft.com/office/powerpoint/2010/main" val="356373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BC1A-9BB6-C0BE-8E67-1548652C676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09C38EA-DA6E-7F8F-8E4F-585DCEE7F9D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035725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Recap</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pPr marL="457200" indent="-457200">
              <a:buFont typeface="+mj-lt"/>
              <a:buAutoNum type="arabicPeriod"/>
            </a:pPr>
            <a:endParaRPr lang="en-IN" b="0" i="0" u="none" strike="noStrike">
              <a:solidFill>
                <a:srgbClr val="374151"/>
              </a:solidFill>
              <a:effectLst/>
              <a:latin typeface="Söhne"/>
            </a:endParaRPr>
          </a:p>
        </p:txBody>
      </p:sp>
    </p:spTree>
    <p:extLst>
      <p:ext uri="{BB962C8B-B14F-4D97-AF65-F5344CB8AC3E}">
        <p14:creationId xmlns:p14="http://schemas.microsoft.com/office/powerpoint/2010/main" val="79241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E029-372D-7B02-9370-482D795385B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AF2F94F-6A36-2F6F-8799-774B60ED9B8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96209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5100824" y="685800"/>
            <a:ext cx="6176776" cy="1485900"/>
          </a:xfrm>
        </p:spPr>
        <p:txBody>
          <a:bodyPr>
            <a:normAutofit/>
          </a:bodyPr>
          <a:lstStyle/>
          <a:p>
            <a:r>
              <a:rPr lang="en-US"/>
              <a:t>Non-Christians in Elizabethan Plays</a:t>
            </a:r>
          </a:p>
        </p:txBody>
      </p:sp>
      <p:pic>
        <p:nvPicPr>
          <p:cNvPr id="5122" name="Picture 2" descr="William Shakespeare 's The Merchant of Venice - Act III scene I. Tubal and  Shylock discuss Jessica's whereabouts and Antonio's bad fortune. WS:  English playwright 26 April 1564 – 23 April 1616.">
            <a:extLst>
              <a:ext uri="{FF2B5EF4-FFF2-40B4-BE49-F238E27FC236}">
                <a16:creationId xmlns:a16="http://schemas.microsoft.com/office/drawing/2014/main" id="{780CF4E1-6880-2C7F-0A74-95924EE657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18" r="10547" b="6805"/>
          <a:stretch/>
        </p:blipFill>
        <p:spPr bwMode="auto">
          <a:xfrm>
            <a:off x="-1" y="9"/>
            <a:ext cx="4373546" cy="6857991"/>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5100824" y="2286000"/>
            <a:ext cx="6176776" cy="3842900"/>
          </a:xfrm>
        </p:spPr>
        <p:txBody>
          <a:bodyPr>
            <a:normAutofit/>
          </a:bodyPr>
          <a:lstStyle/>
          <a:p>
            <a:r>
              <a:rPr lang="en-IN" b="0" i="0" u="none" strike="noStrike">
                <a:effectLst/>
                <a:latin typeface="Söhne"/>
              </a:rPr>
              <a:t>Non-Christian characters, particularly Jews and Muslims, were also often depicted in Elizabethan plays, although their portrayal was often negative and stereotypical. For example, Shakespeare's "</a:t>
            </a:r>
            <a:r>
              <a:rPr lang="en-IN" b="0" i="1" u="none" strike="noStrike">
                <a:effectLst/>
                <a:latin typeface="Söhne"/>
              </a:rPr>
              <a:t>The Merchant of Venice</a:t>
            </a:r>
            <a:r>
              <a:rPr lang="en-IN" b="0" i="0" u="none" strike="noStrike">
                <a:effectLst/>
                <a:latin typeface="Söhne"/>
              </a:rPr>
              <a:t>" features the character of </a:t>
            </a:r>
            <a:r>
              <a:rPr lang="en-IN" b="1" i="0" u="none" strike="noStrike">
                <a:effectLst/>
                <a:latin typeface="Söhne"/>
              </a:rPr>
              <a:t>Shylock</a:t>
            </a:r>
            <a:r>
              <a:rPr lang="en-IN" b="0" i="0" u="none" strike="noStrike">
                <a:effectLst/>
                <a:latin typeface="Söhne"/>
              </a:rPr>
              <a:t>, a </a:t>
            </a:r>
            <a:r>
              <a:rPr lang="en-IN" b="1" i="0" u="none" strike="noStrike">
                <a:effectLst/>
                <a:latin typeface="Söhne"/>
              </a:rPr>
              <a:t>Jewish</a:t>
            </a:r>
            <a:r>
              <a:rPr lang="en-IN" b="0" i="0" u="none" strike="noStrike">
                <a:effectLst/>
                <a:latin typeface="Söhne"/>
              </a:rPr>
              <a:t> moneylender who is portrayed as </a:t>
            </a:r>
            <a:r>
              <a:rPr lang="en-IN" b="1" i="0" u="none" strike="noStrike">
                <a:effectLst/>
                <a:latin typeface="Söhne"/>
              </a:rPr>
              <a:t>greedy and vengeful</a:t>
            </a:r>
            <a:r>
              <a:rPr lang="en-IN" b="0" i="0" u="none" strike="noStrike">
                <a:effectLst/>
                <a:latin typeface="Söhne"/>
              </a:rPr>
              <a:t>. Similarly, Marlowe's "</a:t>
            </a:r>
            <a:r>
              <a:rPr lang="en-IN" b="0" i="1" u="none" strike="noStrike">
                <a:effectLst/>
                <a:latin typeface="Söhne"/>
              </a:rPr>
              <a:t>The Jew of Malta</a:t>
            </a:r>
            <a:r>
              <a:rPr lang="en-IN" b="0" i="0" u="none" strike="noStrike">
                <a:effectLst/>
                <a:latin typeface="Söhne"/>
              </a:rPr>
              <a:t>" portrays the </a:t>
            </a:r>
            <a:r>
              <a:rPr lang="en-IN" b="1" i="0" u="none" strike="noStrike">
                <a:effectLst/>
                <a:latin typeface="Söhne"/>
              </a:rPr>
              <a:t>Jewish</a:t>
            </a:r>
            <a:r>
              <a:rPr lang="en-IN" b="0" i="0" u="none" strike="noStrike">
                <a:effectLst/>
                <a:latin typeface="Söhne"/>
              </a:rPr>
              <a:t> character </a:t>
            </a:r>
            <a:r>
              <a:rPr lang="en-IN" b="1" i="0" u="none" strike="noStrike" err="1">
                <a:effectLst/>
                <a:latin typeface="Söhne"/>
              </a:rPr>
              <a:t>Barabas</a:t>
            </a:r>
            <a:r>
              <a:rPr lang="en-IN" b="0" i="0" u="none" strike="noStrike">
                <a:effectLst/>
                <a:latin typeface="Söhne"/>
              </a:rPr>
              <a:t> as a </a:t>
            </a:r>
            <a:r>
              <a:rPr lang="en-IN" b="1" i="0" u="none" strike="noStrike">
                <a:effectLst/>
                <a:latin typeface="Söhne"/>
              </a:rPr>
              <a:t>cunning and cruel villain</a:t>
            </a:r>
            <a:r>
              <a:rPr lang="en-IN" b="0" i="0" u="none" strike="noStrike">
                <a:effectLst/>
                <a:latin typeface="Söhne"/>
              </a:rPr>
              <a:t>.</a:t>
            </a:r>
            <a:endParaRPr lang="en-US"/>
          </a:p>
        </p:txBody>
      </p:sp>
    </p:spTree>
    <p:extLst>
      <p:ext uri="{BB962C8B-B14F-4D97-AF65-F5344CB8AC3E}">
        <p14:creationId xmlns:p14="http://schemas.microsoft.com/office/powerpoint/2010/main" val="169620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In A Nutshell</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a:ln>
            <a:noFill/>
          </a:ln>
        </p:spPr>
        <p:txBody>
          <a:bodyPr vert="horz" lIns="91440" tIns="45720" rIns="91440" bIns="45720" rtlCol="0" anchor="t">
            <a:normAutofit/>
          </a:bodyPr>
          <a:lstStyle/>
          <a:p>
            <a:pPr marL="383540" indent="-383540"/>
            <a:r>
              <a:rPr lang="en-IN" b="0" i="0" u="none" strike="noStrike">
                <a:solidFill>
                  <a:srgbClr val="374151"/>
                </a:solidFill>
                <a:effectLst/>
                <a:latin typeface="Söhne"/>
              </a:rPr>
              <a:t>Women and non-Christian characters were often depicted in Elizabethan plays, although their roles and portrayals varied depending on the specific play and playwright. </a:t>
            </a:r>
            <a:r>
              <a:rPr lang="en-IN">
                <a:solidFill>
                  <a:srgbClr val="374151"/>
                </a:solidFill>
                <a:latin typeface="Söhne"/>
              </a:rPr>
              <a:t>Overall, while Elizabethan plays did include female and non-Christian characters,</a:t>
            </a:r>
            <a:r>
              <a:rPr lang="en-IN" b="0" i="0" u="none" strike="noStrike">
                <a:solidFill>
                  <a:srgbClr val="374151"/>
                </a:solidFill>
                <a:effectLst/>
                <a:latin typeface="Söhne"/>
              </a:rPr>
              <a:t> their portrayal was often </a:t>
            </a:r>
            <a:r>
              <a:rPr lang="en-IN" b="1" i="0" u="none" strike="noStrike">
                <a:solidFill>
                  <a:srgbClr val="374151"/>
                </a:solidFill>
                <a:effectLst/>
                <a:latin typeface="Söhne"/>
              </a:rPr>
              <a:t>limited and stereotypical</a:t>
            </a:r>
            <a:r>
              <a:rPr lang="en-IN" b="0" i="0" u="none" strike="noStrike">
                <a:solidFill>
                  <a:srgbClr val="374151"/>
                </a:solidFill>
                <a:effectLst/>
                <a:latin typeface="Söhne"/>
              </a:rPr>
              <a:t>, reflecting the cultural and social attitudes of the time.</a:t>
            </a:r>
            <a:endParaRPr lang="en-IN">
              <a:solidFill>
                <a:srgbClr val="374151"/>
              </a:solidFill>
              <a:latin typeface="Söhne"/>
            </a:endParaRPr>
          </a:p>
          <a:p>
            <a:pPr marL="383540" indent="-383540"/>
            <a:r>
              <a:rPr lang="en-IN">
                <a:solidFill>
                  <a:srgbClr val="000000"/>
                </a:solidFill>
                <a:latin typeface="Söhne"/>
                <a:cs typeface="Arial"/>
              </a:rPr>
              <a:t>While these references to women are relatively minor in the play, they do contribute to the overall atmosphere and themes of the work.</a:t>
            </a:r>
            <a:endParaRPr lang="en-IN">
              <a:solidFill>
                <a:srgbClr val="374151"/>
              </a:solidFill>
              <a:latin typeface="Söhne"/>
            </a:endParaRPr>
          </a:p>
        </p:txBody>
      </p:sp>
    </p:spTree>
    <p:extLst>
      <p:ext uri="{BB962C8B-B14F-4D97-AF65-F5344CB8AC3E}">
        <p14:creationId xmlns:p14="http://schemas.microsoft.com/office/powerpoint/2010/main" val="260698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Our Aim</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3932068"/>
          </a:xfrm>
        </p:spPr>
        <p:txBody>
          <a:bodyPr/>
          <a:lstStyle/>
          <a:p>
            <a:pPr algn="l"/>
            <a:r>
              <a:rPr lang="en-IN" b="0" i="0" u="none" strike="noStrike">
                <a:solidFill>
                  <a:srgbClr val="374151"/>
                </a:solidFill>
                <a:effectLst/>
                <a:latin typeface="Söhne"/>
              </a:rPr>
              <a:t>So far, humans have been responsible for interpreting these characters, relying on their own understanding of the texts. However, there is significant potential for further analysis of the texts to gain valuable insights into how communities were perceived during the Elizabethan Era. Most conclusions drawn have been based on just a few well-known plays written by a small number of authors, which could be problematic given the large amount of literature yet to be explored.</a:t>
            </a:r>
          </a:p>
          <a:p>
            <a:pPr algn="l"/>
            <a:r>
              <a:rPr lang="en-IN" b="0" i="0" u="none" strike="noStrike">
                <a:solidFill>
                  <a:srgbClr val="374151"/>
                </a:solidFill>
                <a:effectLst/>
                <a:latin typeface="Söhne"/>
              </a:rPr>
              <a:t>Due to the limitations of human analysis, we have been motivated to use an NLP-based approach to perform Sentiment Analysis, in order to uncover deeper insights from the plays.</a:t>
            </a:r>
          </a:p>
          <a:p>
            <a:pPr marL="0" indent="0">
              <a:buNone/>
            </a:pPr>
            <a:endParaRPr lang="en-US"/>
          </a:p>
        </p:txBody>
      </p:sp>
    </p:spTree>
    <p:extLst>
      <p:ext uri="{BB962C8B-B14F-4D97-AF65-F5344CB8AC3E}">
        <p14:creationId xmlns:p14="http://schemas.microsoft.com/office/powerpoint/2010/main" val="209341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146" name="Picture 2" descr="A Comprehensive Overview of Sentiment Analysis">
            <a:extLst>
              <a:ext uri="{FF2B5EF4-FFF2-40B4-BE49-F238E27FC236}">
                <a16:creationId xmlns:a16="http://schemas.microsoft.com/office/drawing/2014/main" id="{3707634B-5BF0-2CB2-17D6-2D569EF88C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 r="1978" b="1"/>
          <a:stretch/>
        </p:blipFill>
        <p:spPr bwMode="auto">
          <a:xfrm>
            <a:off x="-1" y="10"/>
            <a:ext cx="1218865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48" name="Rectangle 6150">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1485900"/>
          </a:xfrm>
        </p:spPr>
        <p:txBody>
          <a:bodyPr>
            <a:normAutofit/>
          </a:bodyPr>
          <a:lstStyle/>
          <a:p>
            <a:r>
              <a:rPr lang="en-GB"/>
              <a:t>Sentimental Analysis</a:t>
            </a:r>
            <a:endParaRPr lang="en-US"/>
          </a:p>
        </p:txBody>
      </p:sp>
      <p:sp>
        <p:nvSpPr>
          <p:cNvPr id="6153" name="Rectangle 6152">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2286000"/>
            <a:ext cx="9601200" cy="3581400"/>
          </a:xfrm>
        </p:spPr>
        <p:txBody>
          <a:bodyPr vert="horz" lIns="91440" tIns="45720" rIns="91440" bIns="45720" rtlCol="0">
            <a:normAutofit/>
          </a:bodyPr>
          <a:lstStyle/>
          <a:p>
            <a:pPr marL="0" indent="0">
              <a:buNone/>
            </a:pPr>
            <a:endParaRPr lang="en-GB">
              <a:latin typeface="Söhne"/>
            </a:endParaRPr>
          </a:p>
          <a:p>
            <a:pPr marL="0" indent="0">
              <a:buNone/>
            </a:pPr>
            <a:r>
              <a:rPr lang="en-GB">
                <a:latin typeface="Söhne"/>
              </a:rPr>
              <a:t>Sentiment analysis is a natural language processing technique used to determine the emotional tone of a piece of text, such as a tweet, review, or article. The goal of sentiment analysis is to classify the text as positive, negative, or neutral. This is achieved by analysing various features of the text, such as the words used, the context in which they are used, and the overall structure of the text. Sentiment analysis has a wide range of applications, including market research, customer feedback analysis, and social media monitoring. </a:t>
            </a:r>
          </a:p>
          <a:p>
            <a:pPr marL="0" indent="0">
              <a:buNone/>
            </a:pPr>
            <a:endParaRPr lang="en-US"/>
          </a:p>
        </p:txBody>
      </p:sp>
    </p:spTree>
    <p:extLst>
      <p:ext uri="{BB962C8B-B14F-4D97-AF65-F5344CB8AC3E}">
        <p14:creationId xmlns:p14="http://schemas.microsoft.com/office/powerpoint/2010/main" val="263605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3CB6-0459-277F-1D5F-50083DAC16D7}"/>
              </a:ext>
            </a:extLst>
          </p:cNvPr>
          <p:cNvSpPr>
            <a:spLocks noGrp="1"/>
          </p:cNvSpPr>
          <p:nvPr>
            <p:ph type="title"/>
          </p:nvPr>
        </p:nvSpPr>
        <p:spPr>
          <a:xfrm>
            <a:off x="1371600" y="685800"/>
            <a:ext cx="9601200" cy="912181"/>
          </a:xfrm>
        </p:spPr>
        <p:txBody>
          <a:bodyPr/>
          <a:lstStyle/>
          <a:p>
            <a:r>
              <a:rPr lang="en-US"/>
              <a:t>NLP for Sentimental Analysis</a:t>
            </a:r>
          </a:p>
        </p:txBody>
      </p:sp>
      <p:sp>
        <p:nvSpPr>
          <p:cNvPr id="3" name="Content Placeholder 2">
            <a:extLst>
              <a:ext uri="{FF2B5EF4-FFF2-40B4-BE49-F238E27FC236}">
                <a16:creationId xmlns:a16="http://schemas.microsoft.com/office/drawing/2014/main" id="{CCF24C67-D564-410E-AD6A-1C0FED73C437}"/>
              </a:ext>
            </a:extLst>
          </p:cNvPr>
          <p:cNvSpPr>
            <a:spLocks noGrp="1"/>
          </p:cNvSpPr>
          <p:nvPr>
            <p:ph idx="1"/>
          </p:nvPr>
        </p:nvSpPr>
        <p:spPr>
          <a:xfrm>
            <a:off x="1371600" y="1935332"/>
            <a:ext cx="9601200" cy="4567068"/>
          </a:xfrm>
        </p:spPr>
        <p:txBody>
          <a:bodyPr vert="horz" lIns="91440" tIns="45720" rIns="91440" bIns="45720" rtlCol="0" anchor="t">
            <a:normAutofit/>
          </a:bodyPr>
          <a:lstStyle/>
          <a:p>
            <a:pPr marL="383540" indent="-383540"/>
            <a:r>
              <a:rPr lang="en-US" b="1">
                <a:solidFill>
                  <a:srgbClr val="374151"/>
                </a:solidFill>
                <a:latin typeface="Söhne"/>
              </a:rPr>
              <a:t>Natural Language Processing (NLP)</a:t>
            </a:r>
            <a:r>
              <a:rPr lang="en-US">
                <a:solidFill>
                  <a:srgbClr val="374151"/>
                </a:solidFill>
                <a:latin typeface="Söhne"/>
              </a:rPr>
              <a:t> has become a popular approach for sentiment analysis in recent years. The goal of sentiment analysis is to automatically determine the sentiment expressed in each text, whether it is positive, negative, or neutral. Here are the general steps for building an NLP-based approach for sentiment analysis:</a:t>
            </a:r>
          </a:p>
          <a:p>
            <a:pPr marL="913765" lvl="1" indent="-383540"/>
            <a:r>
              <a:rPr lang="en-US">
                <a:solidFill>
                  <a:srgbClr val="374151"/>
                </a:solidFill>
                <a:latin typeface="Söhne"/>
              </a:rPr>
              <a:t>Data collection: Collect data that includes text data with labeled sentiments, such as product reviews or social media posts.</a:t>
            </a:r>
          </a:p>
          <a:p>
            <a:pPr marL="913765" lvl="1" indent="-383540"/>
            <a:r>
              <a:rPr lang="en-US">
                <a:solidFill>
                  <a:srgbClr val="374151"/>
                </a:solidFill>
                <a:latin typeface="Söhne"/>
              </a:rPr>
              <a:t>Text pre-processing: This step involves cleaning and preparing the text data for analysis. It typically includes removing stop words, punctuation, and special characters, as well as tokenizing the text into individual words.</a:t>
            </a:r>
          </a:p>
          <a:p>
            <a:pPr marL="913765" lvl="1" indent="-383540"/>
            <a:r>
              <a:rPr lang="en-US">
                <a:solidFill>
                  <a:srgbClr val="374151"/>
                </a:solidFill>
                <a:latin typeface="Söhne"/>
              </a:rPr>
              <a:t>Feature extraction: Extract meaningful features from the text data. Some common feature extraction methods include Bag of Words (</a:t>
            </a:r>
            <a:r>
              <a:rPr lang="en-US" err="1">
                <a:solidFill>
                  <a:srgbClr val="374151"/>
                </a:solidFill>
                <a:latin typeface="Söhne"/>
              </a:rPr>
              <a:t>BoW</a:t>
            </a:r>
            <a:r>
              <a:rPr lang="en-US">
                <a:solidFill>
                  <a:srgbClr val="374151"/>
                </a:solidFill>
                <a:latin typeface="Söhne"/>
              </a:rPr>
              <a:t>), Term Frequency-Inverse Document Frequency (TF-IDF), and Word Embeddings.</a:t>
            </a:r>
          </a:p>
          <a:p>
            <a:pPr marL="913765" lvl="1" indent="-383540"/>
            <a:endParaRPr lang="en-US">
              <a:solidFill>
                <a:srgbClr val="374151"/>
              </a:solidFill>
              <a:latin typeface="Söhne"/>
            </a:endParaRPr>
          </a:p>
          <a:p>
            <a:pPr marL="383540" indent="-383540"/>
            <a:endParaRPr lang="en-US">
              <a:solidFill>
                <a:srgbClr val="374151"/>
              </a:solidFill>
              <a:latin typeface="Söhne"/>
            </a:endParaRPr>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457200" indent="-457200">
              <a:buAutoNum type="arabicPeriod"/>
            </a:pPr>
            <a:endParaRPr lang="en-US" sz="1900"/>
          </a:p>
          <a:p>
            <a:pPr marL="383540" indent="-383540"/>
            <a:endParaRPr lang="en-US"/>
          </a:p>
          <a:p>
            <a:pPr marL="383540" indent="-383540"/>
            <a:endParaRPr lang="en-US"/>
          </a:p>
          <a:p>
            <a:pPr marL="457200" indent="-457200">
              <a:buAutoNum type="arabicPeriod"/>
            </a:pPr>
            <a:endParaRPr lang="en-US"/>
          </a:p>
          <a:p>
            <a:pPr marL="383540" indent="-383540"/>
            <a:endParaRPr lang="en-US"/>
          </a:p>
          <a:p>
            <a:pPr marL="0" indent="0">
              <a:buNone/>
            </a:pPr>
            <a:endParaRPr lang="en-US"/>
          </a:p>
        </p:txBody>
      </p:sp>
    </p:spTree>
    <p:extLst>
      <p:ext uri="{BB962C8B-B14F-4D97-AF65-F5344CB8AC3E}">
        <p14:creationId xmlns:p14="http://schemas.microsoft.com/office/powerpoint/2010/main" val="307267352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{E534ADE8-7862-F545-8B94-7271F660D95E}tf10001072</Template>
  <TotalTime>0</TotalTime>
  <Words>3488</Words>
  <Application>Microsoft Office PowerPoint</Application>
  <PresentationFormat>Widescreen</PresentationFormat>
  <Paragraphs>315</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Crop</vt:lpstr>
      <vt:lpstr>Women and non-Christian characters in Elizabethan plays</vt:lpstr>
      <vt:lpstr>B.Tech Thesis Project</vt:lpstr>
      <vt:lpstr>Elizabethan Plays</vt:lpstr>
      <vt:lpstr>Women in Elizabethan Plays</vt:lpstr>
      <vt:lpstr>Non-Christians in Elizabethan Plays</vt:lpstr>
      <vt:lpstr>In A Nutshell</vt:lpstr>
      <vt:lpstr>Our Aim</vt:lpstr>
      <vt:lpstr>Sentimental Analysis</vt:lpstr>
      <vt:lpstr>NLP for Sentimental Analysis</vt:lpstr>
      <vt:lpstr>NLP for SA</vt:lpstr>
      <vt:lpstr>Limitations of NLP</vt:lpstr>
      <vt:lpstr>PowerPoint Presentation</vt:lpstr>
      <vt:lpstr>PowerPoint Presentation</vt:lpstr>
      <vt:lpstr>Literature survey</vt:lpstr>
      <vt:lpstr>Literature survey</vt:lpstr>
      <vt:lpstr>Literature survey</vt:lpstr>
      <vt:lpstr>Literature survey</vt:lpstr>
      <vt:lpstr>Lexicon-based Approach</vt:lpstr>
      <vt:lpstr>The Tempest</vt:lpstr>
      <vt:lpstr>SA on “The Tempest”</vt:lpstr>
      <vt:lpstr>NLTK</vt:lpstr>
      <vt:lpstr>Installing necessary libraries.</vt:lpstr>
      <vt:lpstr>Python code to perform SA on the complete book.</vt:lpstr>
      <vt:lpstr>Results</vt:lpstr>
      <vt:lpstr>Python code to perform SA on PROSPERO</vt:lpstr>
      <vt:lpstr>Python code to perform SA on PROSPERO</vt:lpstr>
      <vt:lpstr>Python code to perform SA on PROSPERO</vt:lpstr>
      <vt:lpstr>Results on PROSPERO</vt:lpstr>
      <vt:lpstr>Results on ARIEL</vt:lpstr>
      <vt:lpstr>Results on MIRANDA</vt:lpstr>
      <vt:lpstr>Results on CALIBAN</vt:lpstr>
      <vt:lpstr>Conclusion – ED Results</vt:lpstr>
      <vt:lpstr>Machine Learning Approach </vt:lpstr>
      <vt:lpstr>Named-Entity-Recognition (NER)</vt:lpstr>
      <vt:lpstr>Relation-Extraction (RE)</vt:lpstr>
      <vt:lpstr>Plan of Action</vt:lpstr>
      <vt:lpstr>Problems in RE</vt:lpstr>
      <vt:lpstr>References</vt:lpstr>
      <vt:lpstr>We express our sincere gratitude to our respected supervisor sir, Dr. Narendra Kumar for their invaluable guidance and support throughout our Bachelor Thesis Project. Your patience, and commitment has motivated us to successfully complete the project.   </vt:lpstr>
      <vt:lpstr>Plan of Action - Part II</vt:lpstr>
      <vt:lpstr>PowerPoint Presentation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and non-Christian characters in Elizabethan plays</dc:title>
  <dc:creator>BHAVYA KUMAR GARG</dc:creator>
  <cp:lastModifiedBy>BHAVYA KUMAR GARG</cp:lastModifiedBy>
  <cp:revision>2</cp:revision>
  <dcterms:created xsi:type="dcterms:W3CDTF">2023-04-11T03:42:59Z</dcterms:created>
  <dcterms:modified xsi:type="dcterms:W3CDTF">2024-04-10T09:27:13Z</dcterms:modified>
</cp:coreProperties>
</file>